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6" r:id="rId1"/>
    <p:sldMasterId id="2147484079" r:id="rId2"/>
  </p:sldMasterIdLst>
  <p:notesMasterIdLst>
    <p:notesMasterId r:id="rId35"/>
  </p:notesMasterIdLst>
  <p:handoutMasterIdLst>
    <p:handoutMasterId r:id="rId36"/>
  </p:handoutMasterIdLst>
  <p:sldIdLst>
    <p:sldId id="765" r:id="rId3"/>
    <p:sldId id="769" r:id="rId4"/>
    <p:sldId id="767" r:id="rId5"/>
    <p:sldId id="770" r:id="rId6"/>
    <p:sldId id="800" r:id="rId7"/>
    <p:sldId id="801" r:id="rId8"/>
    <p:sldId id="802" r:id="rId9"/>
    <p:sldId id="803" r:id="rId10"/>
    <p:sldId id="785" r:id="rId11"/>
    <p:sldId id="786" r:id="rId12"/>
    <p:sldId id="780" r:id="rId13"/>
    <p:sldId id="774" r:id="rId14"/>
    <p:sldId id="784" r:id="rId15"/>
    <p:sldId id="787" r:id="rId16"/>
    <p:sldId id="788" r:id="rId17"/>
    <p:sldId id="790" r:id="rId18"/>
    <p:sldId id="781" r:id="rId19"/>
    <p:sldId id="791" r:id="rId20"/>
    <p:sldId id="779" r:id="rId21"/>
    <p:sldId id="789" r:id="rId22"/>
    <p:sldId id="792" r:id="rId23"/>
    <p:sldId id="782" r:id="rId24"/>
    <p:sldId id="775" r:id="rId25"/>
    <p:sldId id="794" r:id="rId26"/>
    <p:sldId id="795" r:id="rId27"/>
    <p:sldId id="796" r:id="rId28"/>
    <p:sldId id="783" r:id="rId29"/>
    <p:sldId id="776" r:id="rId30"/>
    <p:sldId id="797" r:id="rId31"/>
    <p:sldId id="798" r:id="rId32"/>
    <p:sldId id="799" r:id="rId33"/>
    <p:sldId id="804" r:id="rId34"/>
  </p:sldIdLst>
  <p:sldSz cx="9906000" cy="6858000" type="A4"/>
  <p:notesSz cx="6858000" cy="97742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FFEFD1"/>
    <a:srgbClr val="FFE2C5"/>
    <a:srgbClr val="FFCC99"/>
    <a:srgbClr val="FFFFCC"/>
    <a:srgbClr val="FF3300"/>
    <a:srgbClr val="FFE8D1"/>
    <a:srgbClr val="FFCC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5" autoAdjust="0"/>
    <p:restoredTop sz="94660"/>
  </p:normalViewPr>
  <p:slideViewPr>
    <p:cSldViewPr>
      <p:cViewPr varScale="1">
        <p:scale>
          <a:sx n="62" d="100"/>
          <a:sy n="62" d="100"/>
        </p:scale>
        <p:origin x="-288" y="-9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7B9298-4BF2-43F9-A73D-4C3A942D5C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1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33425"/>
            <a:ext cx="52927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0"/>
            <a:r>
              <a:rPr lang="en-AU" noProof="0" smtClean="0"/>
              <a:t>Second level</a:t>
            </a:r>
          </a:p>
          <a:p>
            <a:pPr lvl="0"/>
            <a:r>
              <a:rPr lang="en-AU" noProof="0" smtClean="0"/>
              <a:t>Third level</a:t>
            </a:r>
          </a:p>
          <a:p>
            <a:pPr lvl="0"/>
            <a:r>
              <a:rPr lang="en-AU" noProof="0" smtClean="0"/>
              <a:t>Fourth level</a:t>
            </a:r>
          </a:p>
          <a:p>
            <a:pPr lvl="0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33E45C-1D27-48D3-BFF8-DD43050FA8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  <p:sp>
        <p:nvSpPr>
          <p:cNvPr id="1986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9AF4B-D68A-435A-ACF4-AFB926D9DA5E}" type="slidenum">
              <a:rPr lang="tr-TR" smtClean="0"/>
              <a:pPr/>
              <a:t>1</a:t>
            </a:fld>
            <a:endParaRPr lang="tr-T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  <p:sp>
        <p:nvSpPr>
          <p:cNvPr id="1986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9AF4B-D68A-435A-ACF4-AFB926D9DA5E}" type="slidenum">
              <a:rPr lang="tr-TR" smtClean="0"/>
              <a:pPr/>
              <a:t>32</a:t>
            </a:fld>
            <a:endParaRPr lang="tr-T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0" y="2130479"/>
            <a:ext cx="8420100" cy="1470025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5626" y="142875"/>
            <a:ext cx="8418380" cy="8572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75654" y="1557338"/>
            <a:ext cx="4129219" cy="46085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Grafik Yer Tutucusu"/>
          <p:cNvSpPr>
            <a:spLocks noGrp="1"/>
          </p:cNvSpPr>
          <p:nvPr>
            <p:ph type="chart" sz="half" idx="2"/>
          </p:nvPr>
        </p:nvSpPr>
        <p:spPr>
          <a:xfrm>
            <a:off x="5069946" y="1557338"/>
            <a:ext cx="4130940" cy="4608512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white">
          <a:xfrm>
            <a:off x="6045122" y="6623238"/>
            <a:ext cx="636666" cy="1901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       </a:t>
            </a:r>
            <a:fld id="{3394B06D-8657-4293-8FD7-78A21460F4A6}" type="slidenum">
              <a:rPr lang="tr-TR"/>
              <a:pPr>
                <a:defRPr/>
              </a:pPr>
              <a:t>‹#›</a:t>
            </a:fld>
            <a:endParaRPr lang="tr-TR" b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20" y="304800"/>
            <a:ext cx="8418513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777875" y="1484319"/>
            <a:ext cx="4116388" cy="475297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46664" y="1484319"/>
            <a:ext cx="4116387" cy="4752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43F53D00-9DDA-4336-B4C2-7B7D9373ED8E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762000" y="304800"/>
            <a:ext cx="8418513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4538" y="1600200"/>
            <a:ext cx="4132262" cy="22780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133850" cy="22780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744538" y="4030663"/>
            <a:ext cx="4132262" cy="22780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29200" y="4030663"/>
            <a:ext cx="4133850" cy="22780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38884" y="6623238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600" b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dirty="0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0" y="2130479"/>
            <a:ext cx="8420100" cy="1470025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44538" y="1600205"/>
            <a:ext cx="4132262" cy="47085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199" y="1600205"/>
            <a:ext cx="4133851" cy="47085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238884" y="6623238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600" b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dirty="0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238884" y="6623238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600" b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dirty="0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44538" y="304848"/>
            <a:ext cx="8435975" cy="60039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29" y="304800"/>
            <a:ext cx="8418513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744538" y="1600205"/>
            <a:ext cx="8418512" cy="4708525"/>
          </a:xfrm>
        </p:spPr>
        <p:txBody>
          <a:bodyPr/>
          <a:lstStyle/>
          <a:p>
            <a:pPr lvl="0"/>
            <a:endParaRPr lang="tr-T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 marL="712788" indent="-255588"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29" y="304849"/>
            <a:ext cx="8418513" cy="96361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76294" y="1484319"/>
            <a:ext cx="4116387" cy="4752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45075" y="1484319"/>
            <a:ext cx="4116388" cy="4752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 bwMode="white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BB0A-A0E8-408B-99AA-1041A72E795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29" y="304800"/>
            <a:ext cx="8418513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44538" y="1600205"/>
            <a:ext cx="4132262" cy="4708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199" y="1600205"/>
            <a:ext cx="4133851" cy="4708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 bwMode="white">
          <a:xfrm>
            <a:off x="6135140" y="6617038"/>
            <a:ext cx="546055" cy="1901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8ABF-43D7-4FCE-8973-C91DE4CF6881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5626" y="142875"/>
            <a:ext cx="8418380" cy="8572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75654" y="1557338"/>
            <a:ext cx="4129219" cy="46085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Grafik Yer Tutucusu"/>
          <p:cNvSpPr>
            <a:spLocks noGrp="1"/>
          </p:cNvSpPr>
          <p:nvPr>
            <p:ph type="chart" sz="half" idx="2"/>
          </p:nvPr>
        </p:nvSpPr>
        <p:spPr>
          <a:xfrm>
            <a:off x="5069946" y="1557338"/>
            <a:ext cx="4130940" cy="4608512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white">
          <a:xfrm>
            <a:off x="6045122" y="6623238"/>
            <a:ext cx="636666" cy="1901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       </a:t>
            </a:r>
            <a:fld id="{3394B06D-8657-4293-8FD7-78A21460F4A6}" type="slidenum">
              <a:rPr lang="tr-TR"/>
              <a:pPr>
                <a:defRPr/>
              </a:pPr>
              <a:t>‹#›</a:t>
            </a:fld>
            <a:endParaRPr lang="tr-TR" b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20" y="304800"/>
            <a:ext cx="8418513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777875" y="1484319"/>
            <a:ext cx="4116388" cy="475297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46664" y="1484319"/>
            <a:ext cx="4116387" cy="4752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 bwMode="white"/>
        <p:txBody>
          <a:bodyPr/>
          <a:lstStyle>
            <a:lvl1pPr>
              <a:defRPr/>
            </a:lvl1pPr>
          </a:lstStyle>
          <a:p>
            <a:pPr>
              <a:defRPr/>
            </a:pPr>
            <a:fld id="{43F53D00-9DDA-4336-B4C2-7B7D9373ED8E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762000" y="304800"/>
            <a:ext cx="8418513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4538" y="1600200"/>
            <a:ext cx="4132262" cy="22780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133850" cy="22780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744538" y="4030663"/>
            <a:ext cx="4132262" cy="22780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29200" y="4030663"/>
            <a:ext cx="4133850" cy="22780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238884" y="6623238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600" b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dirty="0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44538" y="1600205"/>
            <a:ext cx="4132262" cy="47085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199" y="1600205"/>
            <a:ext cx="4133851" cy="47085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238884" y="6623238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600" b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dirty="0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dirty="0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238884" y="6623238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600" b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dirty="0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3" name="Rectangle 8"/>
          <p:cNvSpPr txBox="1">
            <a:spLocks noChangeArrowheads="1"/>
          </p:cNvSpPr>
          <p:nvPr userDrawn="1"/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fld id="{033B1BCD-399F-4648-83F9-B0A095653506}" type="slidenum">
              <a:rPr kumimoji="0" lang="tr-TR" sz="1000" b="1" i="0" u="none" strike="noStrike" kern="1200" cap="none" spc="0" normalizeH="0" baseline="0" noProof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1" i="0" u="none" strike="noStrike" kern="1200" cap="none" spc="0" normalizeH="0" baseline="0" noProof="0" dirty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44538" y="304848"/>
            <a:ext cx="8435975" cy="60039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45488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29" y="304800"/>
            <a:ext cx="8418513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744538" y="1600205"/>
            <a:ext cx="8418512" cy="4708525"/>
          </a:xfrm>
        </p:spPr>
        <p:txBody>
          <a:bodyPr/>
          <a:lstStyle/>
          <a:p>
            <a:pPr lvl="0"/>
            <a:endParaRPr lang="tr-TR" noProof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29" y="304849"/>
            <a:ext cx="8418513" cy="96361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76294" y="1484319"/>
            <a:ext cx="4116387" cy="4752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45075" y="1484319"/>
            <a:ext cx="4116388" cy="4752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 bwMode="white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BB0A-A0E8-408B-99AA-1041A72E795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29" y="304800"/>
            <a:ext cx="8418513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44538" y="1600205"/>
            <a:ext cx="4132262" cy="4708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199" y="1600205"/>
            <a:ext cx="4133851" cy="4708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 bwMode="white">
          <a:xfrm>
            <a:off x="6135140" y="6617038"/>
            <a:ext cx="546055" cy="1901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8ABF-43D7-4FCE-8973-C91DE4CF6881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Dikdörtgen"/>
          <p:cNvSpPr/>
          <p:nvPr/>
        </p:nvSpPr>
        <p:spPr bwMode="auto">
          <a:xfrm>
            <a:off x="0" y="6453336"/>
            <a:ext cx="9906000" cy="40466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14 Dikdörtgen"/>
          <p:cNvSpPr/>
          <p:nvPr userDrawn="1"/>
        </p:nvSpPr>
        <p:spPr bwMode="auto">
          <a:xfrm>
            <a:off x="0" y="6453336"/>
            <a:ext cx="9906000" cy="332656"/>
          </a:xfrm>
          <a:prstGeom prst="rect">
            <a:avLst/>
          </a:prstGeom>
          <a:solidFill>
            <a:srgbClr val="FFEF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10 Dikdörtgen"/>
          <p:cNvSpPr/>
          <p:nvPr userDrawn="1"/>
        </p:nvSpPr>
        <p:spPr bwMode="auto">
          <a:xfrm>
            <a:off x="0" y="158616"/>
            <a:ext cx="9906000" cy="1080000"/>
          </a:xfrm>
          <a:prstGeom prst="rect">
            <a:avLst/>
          </a:prstGeom>
          <a:solidFill>
            <a:srgbClr val="FFEF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1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481552"/>
            <a:ext cx="9217024" cy="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</a:t>
            </a:r>
            <a:r>
              <a:rPr lang="tr-TR" noProof="0" dirty="0" err="1" smtClean="0"/>
              <a:t>Master</a:t>
            </a:r>
            <a:r>
              <a:rPr lang="tr-TR" noProof="0" dirty="0" smtClean="0"/>
              <a:t> </a:t>
            </a:r>
            <a:r>
              <a:rPr lang="tr-TR" noProof="0" dirty="0" err="1" smtClean="0"/>
              <a:t>title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</a:t>
            </a:r>
            <a:endParaRPr lang="tr-TR" noProof="0" dirty="0" smtClean="0"/>
          </a:p>
        </p:txBody>
      </p:sp>
      <p:sp>
        <p:nvSpPr>
          <p:cNvPr id="7116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6496" y="1600205"/>
            <a:ext cx="907300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</a:t>
            </a:r>
            <a:r>
              <a:rPr lang="tr-TR" noProof="0" dirty="0" err="1" smtClean="0"/>
              <a:t>Master</a:t>
            </a:r>
            <a:r>
              <a:rPr lang="tr-TR" noProof="0" dirty="0" smtClean="0"/>
              <a:t> </a:t>
            </a:r>
            <a:r>
              <a:rPr lang="tr-TR" noProof="0" dirty="0" err="1" smtClean="0"/>
              <a:t>text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styles</a:t>
            </a:r>
            <a:endParaRPr lang="tr-TR" noProof="0" dirty="0" smtClean="0"/>
          </a:p>
          <a:p>
            <a:pPr lvl="1"/>
            <a:r>
              <a:rPr lang="tr-TR" noProof="0" dirty="0" err="1" smtClean="0"/>
              <a:t>Second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2"/>
            <a:r>
              <a:rPr lang="tr-TR" noProof="0" dirty="0" err="1" smtClean="0"/>
              <a:t>Third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3"/>
            <a:r>
              <a:rPr lang="tr-TR" noProof="0" dirty="0" err="1" smtClean="0"/>
              <a:t>Fourth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 smtClean="0"/>
          </a:p>
          <a:p>
            <a:pPr lvl="4"/>
            <a:r>
              <a:rPr lang="tr-TR" noProof="0" dirty="0" err="1" smtClean="0"/>
              <a:t>Fifth</a:t>
            </a:r>
            <a:r>
              <a:rPr lang="tr-TR" noProof="0" dirty="0" smtClean="0"/>
              <a:t> </a:t>
            </a:r>
            <a:r>
              <a:rPr lang="tr-TR" noProof="0" dirty="0" err="1" smtClean="0"/>
              <a:t>level</a:t>
            </a:r>
            <a:endParaRPr lang="tr-TR" noProof="0" dirty="0" smtClean="0"/>
          </a:p>
        </p:txBody>
      </p:sp>
      <p:sp>
        <p:nvSpPr>
          <p:cNvPr id="71168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34632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12" name="11 Dikdörtgen"/>
          <p:cNvSpPr/>
          <p:nvPr/>
        </p:nvSpPr>
        <p:spPr bwMode="auto">
          <a:xfrm>
            <a:off x="0" y="4136"/>
            <a:ext cx="9906000" cy="180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 descr="C:\Users\ATES NOTEBOOK\Desktop\Pmetrica Yeni logo 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472" y="6152280"/>
            <a:ext cx="1584176" cy="526224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 userDrawn="1"/>
        </p:nvSpPr>
        <p:spPr>
          <a:xfrm>
            <a:off x="7898037" y="6537536"/>
            <a:ext cx="12314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0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</a:t>
            </a:r>
            <a:r>
              <a:rPr lang="tr-TR" sz="800" b="0" baseline="0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800" b="0" baseline="0" dirty="0" err="1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Copyright</a:t>
            </a:r>
            <a:r>
              <a:rPr lang="tr-TR" sz="800" b="0" baseline="0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r-TR" sz="800" b="0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800" b="0" i="1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tr-TR" sz="800" b="0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r-TR" sz="800" b="0" dirty="0" err="1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metrica</a:t>
            </a:r>
            <a:endParaRPr lang="tr-TR" sz="800" b="0" dirty="0">
              <a:solidFill>
                <a:srgbClr val="74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6" grpId="0"/>
      <p:bldP spid="71168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cap="none" spc="50">
          <a:ln w="11430"/>
          <a:solidFill>
            <a:srgbClr val="FF330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1200"/>
        </a:spcAft>
        <a:buClr>
          <a:srgbClr val="FF0000"/>
        </a:buClr>
        <a:buSzPct val="75000"/>
        <a:buFont typeface="Monotype Sorts" pitchFamily="2" charset="2"/>
        <a:buChar char="n"/>
        <a:tabLst>
          <a:tab pos="3810000" algn="l"/>
        </a:tabLst>
        <a:defRPr sz="2200" b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55588" algn="l" rtl="0" eaLnBrk="0" fontAlgn="base" hangingPunct="0">
        <a:spcBef>
          <a:spcPts val="0"/>
        </a:spcBef>
        <a:spcAft>
          <a:spcPts val="1200"/>
        </a:spcAft>
        <a:buClr>
          <a:srgbClr val="00CC00"/>
        </a:buClr>
        <a:buSzPct val="75000"/>
        <a:buFont typeface="Monotype Sorts" pitchFamily="2" charset="2"/>
        <a:buChar char="l"/>
        <a:tabLst>
          <a:tab pos="3810000" algn="l"/>
        </a:tabLst>
        <a:defRPr sz="2200" b="0">
          <a:solidFill>
            <a:srgbClr val="800000"/>
          </a:solidFill>
          <a:latin typeface="+mn-lt"/>
        </a:defRPr>
      </a:lvl2pPr>
      <a:lvl3pPr marL="1238250" indent="-303213" algn="l" rtl="0" eaLnBrk="0" fontAlgn="base" hangingPunct="0">
        <a:spcBef>
          <a:spcPts val="0"/>
        </a:spcBef>
        <a:spcAft>
          <a:spcPts val="1200"/>
        </a:spcAft>
        <a:buClr>
          <a:srgbClr val="CC0000"/>
        </a:buClr>
        <a:buSzPct val="75000"/>
        <a:buFont typeface="Monotype Sorts" pitchFamily="2" charset="2"/>
        <a:buChar char="u"/>
        <a:tabLst>
          <a:tab pos="3810000" algn="l"/>
        </a:tabLst>
        <a:defRPr sz="2200" b="0">
          <a:solidFill>
            <a:srgbClr val="000066"/>
          </a:solidFill>
          <a:latin typeface="+mn-lt"/>
        </a:defRPr>
      </a:lvl3pPr>
      <a:lvl4pPr marL="1714500" indent="-285750" algn="l" rtl="0" eaLnBrk="0" fontAlgn="base" hangingPunct="0">
        <a:spcBef>
          <a:spcPts val="0"/>
        </a:spcBef>
        <a:spcAft>
          <a:spcPts val="1200"/>
        </a:spcAft>
        <a:buClr>
          <a:srgbClr val="CC00FF"/>
        </a:buClr>
        <a:buSzPct val="60000"/>
        <a:buFont typeface="Monotype Sorts" pitchFamily="2" charset="2"/>
        <a:buChar char="m"/>
        <a:tabLst>
          <a:tab pos="3810000" algn="l"/>
        </a:tabLst>
        <a:defRPr sz="2200" b="0">
          <a:solidFill>
            <a:schemeClr val="accent2"/>
          </a:solidFill>
          <a:latin typeface="+mn-lt"/>
        </a:defRPr>
      </a:lvl4pPr>
      <a:lvl5pPr marL="2133600" indent="-228600" algn="l" rtl="0" eaLnBrk="0" fontAlgn="base" hangingPunct="0">
        <a:spcBef>
          <a:spcPts val="0"/>
        </a:spcBef>
        <a:spcAft>
          <a:spcPts val="120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200" b="0">
          <a:solidFill>
            <a:schemeClr val="accent2"/>
          </a:solidFill>
          <a:latin typeface="+mn-lt"/>
        </a:defRPr>
      </a:lvl5pPr>
      <a:lvl6pPr marL="25908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6pPr>
      <a:lvl7pPr marL="30480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7pPr>
      <a:lvl8pPr marL="35052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8pPr>
      <a:lvl9pPr marL="39624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Dikdörtgen"/>
          <p:cNvSpPr/>
          <p:nvPr/>
        </p:nvSpPr>
        <p:spPr bwMode="auto">
          <a:xfrm>
            <a:off x="0" y="6453336"/>
            <a:ext cx="9906000" cy="40466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14 Dikdörtgen"/>
          <p:cNvSpPr/>
          <p:nvPr userDrawn="1"/>
        </p:nvSpPr>
        <p:spPr bwMode="auto">
          <a:xfrm>
            <a:off x="0" y="6453336"/>
            <a:ext cx="9906000" cy="332656"/>
          </a:xfrm>
          <a:prstGeom prst="rect">
            <a:avLst/>
          </a:prstGeom>
          <a:solidFill>
            <a:srgbClr val="FFEF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10 Dikdörtgen"/>
          <p:cNvSpPr/>
          <p:nvPr userDrawn="1"/>
        </p:nvSpPr>
        <p:spPr bwMode="auto">
          <a:xfrm>
            <a:off x="0" y="127096"/>
            <a:ext cx="9906000" cy="1429696"/>
          </a:xfrm>
          <a:prstGeom prst="rect">
            <a:avLst/>
          </a:prstGeom>
          <a:gradFill flip="none" rotWithShape="1">
            <a:gsLst>
              <a:gs pos="0">
                <a:srgbClr val="FFCC99"/>
              </a:gs>
              <a:gs pos="47000">
                <a:srgbClr val="FFE2C5"/>
              </a:gs>
              <a:gs pos="59000">
                <a:srgbClr val="FFEFD1">
                  <a:alpha val="88000"/>
                </a:srgbClr>
              </a:gs>
              <a:gs pos="100000">
                <a:schemeClr val="bg1">
                  <a:alpha val="22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1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450032"/>
            <a:ext cx="9217024" cy="5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edit</a:t>
            </a:r>
            <a:r>
              <a:rPr lang="tr-TR" noProof="0" dirty="0" smtClean="0"/>
              <a:t> </a:t>
            </a:r>
            <a:r>
              <a:rPr lang="tr-TR" noProof="0" dirty="0" err="1" smtClean="0"/>
              <a:t>Master</a:t>
            </a:r>
            <a:r>
              <a:rPr lang="tr-TR" noProof="0" dirty="0" smtClean="0"/>
              <a:t> </a:t>
            </a:r>
            <a:r>
              <a:rPr lang="tr-TR" noProof="0" dirty="0" err="1" smtClean="0"/>
              <a:t>title</a:t>
            </a:r>
            <a:r>
              <a:rPr lang="tr-TR" noProof="0" dirty="0" smtClean="0"/>
              <a:t> </a:t>
            </a:r>
            <a:r>
              <a:rPr lang="tr-TR" noProof="0" dirty="0" err="1" smtClean="0"/>
              <a:t>style</a:t>
            </a:r>
            <a:endParaRPr lang="tr-TR" noProof="0" dirty="0" smtClean="0"/>
          </a:p>
        </p:txBody>
      </p:sp>
      <p:sp>
        <p:nvSpPr>
          <p:cNvPr id="7116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6496" y="1600205"/>
            <a:ext cx="907300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71168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9334632" y="6578020"/>
            <a:ext cx="442904" cy="1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4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12" name="11 Dikdörtgen"/>
          <p:cNvSpPr/>
          <p:nvPr/>
        </p:nvSpPr>
        <p:spPr bwMode="auto">
          <a:xfrm>
            <a:off x="0" y="-27384"/>
            <a:ext cx="9906000" cy="180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 descr="C:\Users\ATES NOTEBOOK\Desktop\Pmetrica Yeni logo 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92" y="6235640"/>
            <a:ext cx="1584176" cy="526224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 userDrawn="1"/>
        </p:nvSpPr>
        <p:spPr>
          <a:xfrm>
            <a:off x="8352909" y="6531324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</a:t>
            </a:r>
            <a:r>
              <a:rPr lang="tr-TR" sz="1000" b="1" i="1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tr-TR" sz="1000" b="1" dirty="0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r-TR" sz="1000" b="1" dirty="0" err="1" smtClean="0">
                <a:solidFill>
                  <a:srgbClr val="7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metrica</a:t>
            </a:r>
            <a:endParaRPr lang="tr-TR" sz="1000" b="1" dirty="0">
              <a:solidFill>
                <a:srgbClr val="74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6" grpId="0"/>
      <p:bldP spid="71168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16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cap="none" spc="50">
          <a:ln w="11430"/>
          <a:solidFill>
            <a:srgbClr val="FF330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1200"/>
        </a:spcAft>
        <a:buClr>
          <a:srgbClr val="FF0000"/>
        </a:buClr>
        <a:buSzPct val="75000"/>
        <a:buFont typeface="Monotype Sorts" pitchFamily="2" charset="2"/>
        <a:buChar char="n"/>
        <a:tabLst>
          <a:tab pos="3810000" algn="l"/>
        </a:tabLs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ts val="0"/>
        </a:spcBef>
        <a:spcAft>
          <a:spcPts val="1200"/>
        </a:spcAft>
        <a:buClr>
          <a:srgbClr val="00CC00"/>
        </a:buClr>
        <a:buSzPct val="75000"/>
        <a:buFont typeface="Monotype Sorts" pitchFamily="2" charset="2"/>
        <a:buChar char="l"/>
        <a:tabLst>
          <a:tab pos="3810000" algn="l"/>
        </a:tabLst>
        <a:defRPr sz="2400" b="1">
          <a:solidFill>
            <a:srgbClr val="800000"/>
          </a:solidFill>
          <a:latin typeface="+mn-lt"/>
        </a:defRPr>
      </a:lvl2pPr>
      <a:lvl3pPr marL="1238250" indent="-303213" algn="l" rtl="0" eaLnBrk="0" fontAlgn="base" hangingPunct="0">
        <a:spcBef>
          <a:spcPts val="0"/>
        </a:spcBef>
        <a:spcAft>
          <a:spcPts val="1200"/>
        </a:spcAft>
        <a:buClr>
          <a:srgbClr val="CC0000"/>
        </a:buClr>
        <a:buSzPct val="75000"/>
        <a:buFont typeface="Monotype Sorts" pitchFamily="2" charset="2"/>
        <a:buChar char="u"/>
        <a:tabLst>
          <a:tab pos="3810000" algn="l"/>
        </a:tabLst>
        <a:defRPr sz="2400" b="1">
          <a:solidFill>
            <a:srgbClr val="000066"/>
          </a:solidFill>
          <a:latin typeface="+mn-lt"/>
        </a:defRPr>
      </a:lvl3pPr>
      <a:lvl4pPr marL="1714500" indent="-285750" algn="l" rtl="0" eaLnBrk="0" fontAlgn="base" hangingPunct="0">
        <a:spcBef>
          <a:spcPts val="0"/>
        </a:spcBef>
        <a:spcAft>
          <a:spcPts val="1200"/>
        </a:spcAft>
        <a:buClr>
          <a:srgbClr val="CC00FF"/>
        </a:buClr>
        <a:buSzPct val="60000"/>
        <a:buFont typeface="Monotype Sorts" pitchFamily="2" charset="2"/>
        <a:buChar char="m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4pPr>
      <a:lvl5pPr marL="2133600" indent="-228600" algn="l" rtl="0" eaLnBrk="0" fontAlgn="base" hangingPunct="0">
        <a:spcBef>
          <a:spcPts val="0"/>
        </a:spcBef>
        <a:spcAft>
          <a:spcPts val="120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5pPr>
      <a:lvl6pPr marL="25908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6pPr>
      <a:lvl7pPr marL="30480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7pPr>
      <a:lvl8pPr marL="35052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8pPr>
      <a:lvl9pPr marL="3962400" indent="-228600" algn="l" rtl="0" fontAlgn="base">
        <a:spcBef>
          <a:spcPct val="20000"/>
        </a:spcBef>
        <a:spcAft>
          <a:spcPct val="0"/>
        </a:spcAft>
        <a:buClr>
          <a:srgbClr val="CC3399"/>
        </a:buClr>
        <a:buSzPct val="75000"/>
        <a:buFont typeface="Monotype Sorts" pitchFamily="2" charset="2"/>
        <a:buChar char="v"/>
        <a:tabLst>
          <a:tab pos="3810000" algn="l"/>
        </a:tabLst>
        <a:defRPr sz="2400" b="1">
          <a:solidFill>
            <a:schemeClr val="accent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 bwMode="auto">
          <a:xfrm>
            <a:off x="0" y="5013176"/>
            <a:ext cx="9906000" cy="93610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4" descr="C:\Users\ATES NOTEBOOK\Desktop\Pmetrica Yeni logo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1542881"/>
            <a:ext cx="8712968" cy="2894231"/>
          </a:xfrm>
          <a:prstGeom prst="rect">
            <a:avLst/>
          </a:prstGeom>
          <a:noFill/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9" name="8 Dikdörtgen"/>
          <p:cNvSpPr/>
          <p:nvPr/>
        </p:nvSpPr>
        <p:spPr bwMode="auto">
          <a:xfrm>
            <a:off x="0" y="6237312"/>
            <a:ext cx="9906000" cy="532152"/>
          </a:xfrm>
          <a:prstGeom prst="rect">
            <a:avLst/>
          </a:prstGeom>
          <a:solidFill>
            <a:srgbClr val="FFE8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32520" y="508518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n w="1905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KİŞİLİK VE YETKİNLİK ENVANTERLERİ,</a:t>
            </a:r>
          </a:p>
          <a:p>
            <a:pPr algn="ctr"/>
            <a:r>
              <a:rPr lang="tr-TR" b="1" dirty="0" smtClean="0">
                <a:ln w="1905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ÖLÇME VE DEĞERLENDİRMEDE YENİ BİR BAKIŞ AÇISI</a:t>
            </a:r>
            <a:endParaRPr lang="tr-TR" b="1" dirty="0">
              <a:ln w="1905"/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M:\Logo çalışmaları\MTI Group Logo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365584" y="6307648"/>
            <a:ext cx="432048" cy="4320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3" name="12 Metin kutusu"/>
          <p:cNvSpPr txBox="1"/>
          <p:nvPr/>
        </p:nvSpPr>
        <p:spPr>
          <a:xfrm>
            <a:off x="3813393" y="6309320"/>
            <a:ext cx="22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b="1" dirty="0" smtClean="0">
                <a:solidFill>
                  <a:srgbClr val="740000"/>
                </a:solidFill>
              </a:rPr>
              <a:t>www.</a:t>
            </a:r>
            <a:r>
              <a:rPr lang="tr-TR" sz="1800" b="1" dirty="0" err="1" smtClean="0">
                <a:solidFill>
                  <a:srgbClr val="740000"/>
                </a:solidFill>
              </a:rPr>
              <a:t>pmetrica</a:t>
            </a:r>
            <a:r>
              <a:rPr lang="tr-TR" sz="1800" b="1" dirty="0" smtClean="0">
                <a:solidFill>
                  <a:srgbClr val="740000"/>
                </a:solidFill>
              </a:rPr>
              <a:t>.com</a:t>
            </a:r>
            <a:endParaRPr lang="tr-TR" sz="1800" b="1" dirty="0">
              <a:solidFill>
                <a:srgbClr val="74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ecphd.com/Resources/1320.jpg"/>
          <p:cNvPicPr>
            <a:picLocks noChangeAspect="1" noChangeArrowheads="1"/>
          </p:cNvPicPr>
          <p:nvPr/>
        </p:nvPicPr>
        <p:blipFill>
          <a:blip r:embed="rId2" cstate="print"/>
          <a:srcRect l="5909" r="12822"/>
          <a:stretch>
            <a:fillRect/>
          </a:stretch>
        </p:blipFill>
        <p:spPr bwMode="auto">
          <a:xfrm>
            <a:off x="7185248" y="4077072"/>
            <a:ext cx="2304256" cy="212651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ÜRÜNLER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64568" y="1600205"/>
            <a:ext cx="8352928" cy="4061043"/>
          </a:xfrm>
        </p:spPr>
        <p:txBody>
          <a:bodyPr/>
          <a:lstStyle/>
          <a:p>
            <a:r>
              <a:rPr lang="tr-TR" dirty="0" err="1" smtClean="0"/>
              <a:t>Manuel</a:t>
            </a:r>
            <a:r>
              <a:rPr lang="tr-TR" dirty="0" smtClean="0"/>
              <a:t> uygulamalardan online ortama aktarılan ilk ürünler;</a:t>
            </a:r>
          </a:p>
          <a:p>
            <a:pPr lvl="1"/>
            <a:r>
              <a:rPr lang="tr-TR" dirty="0" smtClean="0"/>
              <a:t>RAM – </a:t>
            </a:r>
            <a:r>
              <a:rPr lang="tr-TR" dirty="0" err="1" smtClean="0"/>
              <a:t>Relationship</a:t>
            </a:r>
            <a:r>
              <a:rPr lang="tr-TR" dirty="0" smtClean="0"/>
              <a:t> </a:t>
            </a:r>
            <a:r>
              <a:rPr lang="tr-TR" dirty="0" err="1" smtClean="0"/>
              <a:t>Acceptance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endParaRPr lang="tr-TR" dirty="0" smtClean="0"/>
          </a:p>
          <a:p>
            <a:pPr lvl="1">
              <a:buNone/>
            </a:pPr>
            <a:r>
              <a:rPr lang="tr-TR" dirty="0" smtClean="0"/>
              <a:t>	RAM – İlişkilerde Kabul Aralığı Ölçümü</a:t>
            </a:r>
          </a:p>
          <a:p>
            <a:pPr lvl="1"/>
            <a:r>
              <a:rPr lang="tr-TR" dirty="0" smtClean="0"/>
              <a:t>LSI – </a:t>
            </a:r>
            <a:r>
              <a:rPr lang="tr-TR" dirty="0" err="1" smtClean="0"/>
              <a:t>Leadership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r>
              <a:rPr lang="tr-TR" dirty="0" smtClean="0"/>
              <a:t> </a:t>
            </a:r>
            <a:r>
              <a:rPr lang="tr-TR" dirty="0" err="1" smtClean="0"/>
              <a:t>Inventory</a:t>
            </a:r>
            <a:endParaRPr lang="tr-TR" dirty="0" smtClean="0"/>
          </a:p>
          <a:p>
            <a:pPr lvl="1">
              <a:buNone/>
            </a:pPr>
            <a:r>
              <a:rPr lang="tr-TR" dirty="0" smtClean="0"/>
              <a:t>	LSI – Liderlik Stili Envanteri</a:t>
            </a:r>
          </a:p>
          <a:p>
            <a:pPr lvl="1"/>
            <a:r>
              <a:rPr lang="tr-TR" dirty="0" smtClean="0"/>
              <a:t>CPT – </a:t>
            </a:r>
            <a:r>
              <a:rPr lang="tr-TR" dirty="0" err="1" smtClean="0"/>
              <a:t>Colors</a:t>
            </a:r>
            <a:r>
              <a:rPr lang="tr-TR" dirty="0" smtClean="0"/>
              <a:t> </a:t>
            </a:r>
            <a:r>
              <a:rPr lang="tr-TR" dirty="0" err="1" smtClean="0"/>
              <a:t>Personality</a:t>
            </a:r>
            <a:r>
              <a:rPr lang="tr-TR" dirty="0" smtClean="0"/>
              <a:t> Test</a:t>
            </a:r>
          </a:p>
          <a:p>
            <a:pPr lvl="1">
              <a:buNone/>
            </a:pPr>
            <a:r>
              <a:rPr lang="tr-TR" dirty="0" smtClean="0"/>
              <a:t>	CPT – </a:t>
            </a:r>
            <a:r>
              <a:rPr lang="tr-TR" dirty="0" err="1" smtClean="0"/>
              <a:t>Colors</a:t>
            </a:r>
            <a:r>
              <a:rPr lang="tr-TR" dirty="0" smtClean="0"/>
              <a:t> Kişilik Testi</a:t>
            </a:r>
          </a:p>
          <a:p>
            <a:pPr lvl="1"/>
            <a:r>
              <a:rPr lang="tr-TR" dirty="0" smtClean="0"/>
              <a:t>YBS – Yaklaşım Boyutu Seçimi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r-TR" smtClean="0"/>
              <a:t> </a:t>
            </a:r>
            <a:fld id="{033B1BCD-399F-4648-83F9-B0A095653506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8" name="7 Resim" descr="RAM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238" y="2204864"/>
            <a:ext cx="826378" cy="720080"/>
          </a:xfrm>
          <a:prstGeom prst="rect">
            <a:avLst/>
          </a:prstGeom>
        </p:spPr>
      </p:pic>
      <p:pic>
        <p:nvPicPr>
          <p:cNvPr id="1026" name="Picture 2" descr="LSI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3140968"/>
            <a:ext cx="720080" cy="720080"/>
          </a:xfrm>
          <a:prstGeom prst="rect">
            <a:avLst/>
          </a:prstGeom>
          <a:noFill/>
        </p:spPr>
      </p:pic>
      <p:pic>
        <p:nvPicPr>
          <p:cNvPr id="1027" name="Picture 3" descr="COLORS test logo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9" y="4077072"/>
            <a:ext cx="718669" cy="720079"/>
          </a:xfrm>
          <a:prstGeom prst="rect">
            <a:avLst/>
          </a:prstGeom>
          <a:noFill/>
        </p:spPr>
      </p:pic>
      <p:pic>
        <p:nvPicPr>
          <p:cNvPr id="1028" name="Picture 4" descr="YBS logo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528" y="4954364"/>
            <a:ext cx="708202" cy="706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pic>
        <p:nvPicPr>
          <p:cNvPr id="1027" name="Picture 3" descr="M:\MASTERS ANA\Logo çalışmaları\PMETRICA Logoları\Ram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736" y="836712"/>
            <a:ext cx="4968552" cy="464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:\MASTERS ANA\MASTERS\Masters İlan 2011\İlan İçin Resimler\part1\19-11\shutterstock_8446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4078" y="5301208"/>
            <a:ext cx="1661450" cy="1241076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8504" y="1772816"/>
            <a:ext cx="9001000" cy="4535915"/>
          </a:xfrm>
        </p:spPr>
        <p:txBody>
          <a:bodyPr/>
          <a:lstStyle/>
          <a:p>
            <a:r>
              <a:rPr lang="tr-TR" dirty="0" smtClean="0"/>
              <a:t>RAM envanteri çok boyutlu kişilik değerlendirmesi imkanı sağlar.</a:t>
            </a:r>
          </a:p>
          <a:p>
            <a:r>
              <a:rPr lang="tr-TR" dirty="0" smtClean="0"/>
              <a:t>Ölçümlediği alt unsurların ortaya koyduğu kabul aralıkları ve bu alt unsurlara bağlı karakter/kişilik yorumu</a:t>
            </a:r>
          </a:p>
          <a:p>
            <a:pPr lvl="1"/>
            <a:r>
              <a:rPr lang="tr-TR" dirty="0" smtClean="0"/>
              <a:t>işe alım,</a:t>
            </a:r>
          </a:p>
          <a:p>
            <a:pPr lvl="1"/>
            <a:r>
              <a:rPr lang="tr-TR" dirty="0" smtClean="0"/>
              <a:t>terfi,</a:t>
            </a:r>
          </a:p>
          <a:p>
            <a:pPr lvl="1"/>
            <a:r>
              <a:rPr lang="tr-TR" dirty="0" smtClean="0"/>
              <a:t>görevlendirme kararları</a:t>
            </a:r>
          </a:p>
          <a:p>
            <a:pPr lvl="1"/>
            <a:r>
              <a:rPr lang="tr-TR" dirty="0" smtClean="0"/>
              <a:t>gelişim planları</a:t>
            </a:r>
          </a:p>
          <a:p>
            <a:pPr marL="450850" lvl="1" indent="6350">
              <a:buNone/>
            </a:pPr>
            <a:r>
              <a:rPr lang="tr-TR" dirty="0" smtClean="0">
                <a:solidFill>
                  <a:schemeClr val="tx1"/>
                </a:solidFill>
              </a:rPr>
              <a:t>için eşsiz ve çok değerli bir veri kaynağıdır.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88504" y="450032"/>
            <a:ext cx="9361040" cy="530696"/>
          </a:xfrm>
        </p:spPr>
        <p:txBody>
          <a:bodyPr/>
          <a:lstStyle/>
          <a:p>
            <a:r>
              <a:rPr lang="tr-TR" sz="2200" dirty="0" smtClean="0"/>
              <a:t>RAM-RELATIONSHIP ACCEPTANCE MEASUREMENT</a:t>
            </a:r>
            <a:br>
              <a:rPr lang="tr-TR" sz="2200" dirty="0" smtClean="0"/>
            </a:br>
            <a:r>
              <a:rPr lang="tr-TR" sz="2200" dirty="0" smtClean="0"/>
              <a:t>RAM-"İLİŞKİLERDE KABUL ARALIĞI ÖLÇÜMÜ"</a:t>
            </a:r>
            <a:endParaRPr lang="tr-TR" sz="2200" dirty="0"/>
          </a:p>
        </p:txBody>
      </p:sp>
      <p:pic>
        <p:nvPicPr>
          <p:cNvPr id="8" name="7 Resim" descr="RAM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472" y="404664"/>
            <a:ext cx="661103" cy="576064"/>
          </a:xfrm>
          <a:prstGeom prst="rect">
            <a:avLst/>
          </a:prstGeom>
          <a:ln>
            <a:noFill/>
          </a:ln>
          <a:effectLst>
            <a:outerShdw blurRad="203200" dist="889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:\MASTERS ANA\MASTERS\Masters İlan 2011\İlan İçin Resimler\part1\19-11\shutterstock_8446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4078" y="5301208"/>
            <a:ext cx="1661450" cy="1241076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8504" y="1556792"/>
            <a:ext cx="9001000" cy="4751939"/>
          </a:xfrm>
        </p:spPr>
        <p:txBody>
          <a:bodyPr/>
          <a:lstStyle/>
          <a:p>
            <a:pPr marL="358775" indent="-304800"/>
            <a:r>
              <a:rPr lang="tr-TR" dirty="0" smtClean="0"/>
              <a:t>“RAM – İlişkilerde Kabul Aralığı Ölçümü” kapsamlı akademik, sosyal çalışma ve gözlemler sonucunda oluşturulmuş ve yıllardır başarıyla uygulanmakta olan geçerliliği kanıtlanmış bir envanterdir.</a:t>
            </a:r>
          </a:p>
          <a:p>
            <a:pPr marL="358775" indent="-304800"/>
            <a:r>
              <a:rPr lang="tr-TR" dirty="0" smtClean="0"/>
              <a:t>Uygulanan metodoloji sayesinde eşsiz bir ölçümleme aracıdır ve aynı anda;</a:t>
            </a:r>
          </a:p>
          <a:p>
            <a:pPr marL="760413" lvl="1" indent="-304800"/>
            <a:r>
              <a:rPr lang="tr-TR" dirty="0" smtClean="0"/>
              <a:t>Normal ortam koşullarında ve</a:t>
            </a:r>
          </a:p>
          <a:p>
            <a:pPr marL="760413" lvl="1" indent="-304800"/>
            <a:r>
              <a:rPr lang="tr-TR" dirty="0" smtClean="0"/>
              <a:t>Stres, baskı, güçlük, çatışma koşullarında</a:t>
            </a:r>
          </a:p>
          <a:p>
            <a:pPr marL="360363" lvl="1" indent="11113">
              <a:buNone/>
            </a:pPr>
            <a:r>
              <a:rPr lang="tr-TR" dirty="0" smtClean="0">
                <a:solidFill>
                  <a:schemeClr val="tx1"/>
                </a:solidFill>
              </a:rPr>
              <a:t>ayrı ayrı, bireyin kişisel yaklaşımlarını ve içinde bulunduğu ortamlarda ilişkide bulunduğu kişiler tarafından nasıl algılandığını objektif olarak belirler. </a:t>
            </a:r>
          </a:p>
          <a:p>
            <a:pPr marL="760413" lvl="1" indent="-304800">
              <a:buNone/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88504" y="450032"/>
            <a:ext cx="9361040" cy="530696"/>
          </a:xfrm>
        </p:spPr>
        <p:txBody>
          <a:bodyPr/>
          <a:lstStyle/>
          <a:p>
            <a:r>
              <a:rPr lang="tr-TR" sz="2200" dirty="0" smtClean="0"/>
              <a:t>RAM-RELATIONSHIP ACCEPTANCE MEASUREMENT</a:t>
            </a:r>
            <a:br>
              <a:rPr lang="tr-TR" sz="2200" dirty="0" smtClean="0"/>
            </a:br>
            <a:r>
              <a:rPr lang="tr-TR" sz="2200" dirty="0" smtClean="0"/>
              <a:t>RAM-"İLİŞKİLERDE KABUL ARALIĞI ÖLÇÜMÜ"</a:t>
            </a:r>
            <a:endParaRPr lang="tr-TR" sz="2200" dirty="0"/>
          </a:p>
        </p:txBody>
      </p:sp>
      <p:pic>
        <p:nvPicPr>
          <p:cNvPr id="8" name="7 Resim" descr="RAM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472" y="404664"/>
            <a:ext cx="661103" cy="576064"/>
          </a:xfrm>
          <a:prstGeom prst="rect">
            <a:avLst/>
          </a:prstGeom>
          <a:ln>
            <a:noFill/>
          </a:ln>
          <a:effectLst>
            <a:outerShdw blurRad="203200" dist="889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8504" y="1556792"/>
            <a:ext cx="9001000" cy="4751939"/>
          </a:xfrm>
        </p:spPr>
        <p:txBody>
          <a:bodyPr/>
          <a:lstStyle/>
          <a:p>
            <a:pPr marL="358775" indent="-304800"/>
            <a:r>
              <a:rPr lang="tr-TR" dirty="0" smtClean="0"/>
              <a:t>Bu çalışmanın ilk aşamasında, bireyin içinde bulunduğu iş ve sosyal ortamlarında oluşan ilişki boyutlarında sergilediği yaklaşımların karakter ve kişilik temellerini oluşturan alt unsurlarda normal koşullarda ve stres koşullarında kabul aralıkları ölçümlenmektedir.</a:t>
            </a:r>
          </a:p>
          <a:p>
            <a:pPr marL="358775" indent="-304800"/>
            <a:r>
              <a:rPr lang="tr-TR" dirty="0" smtClean="0"/>
              <a:t>Bu alt unsurlar;</a:t>
            </a:r>
          </a:p>
          <a:p>
            <a:pPr marL="760413" lvl="1" indent="-304800"/>
            <a:r>
              <a:rPr lang="tr-TR" dirty="0" smtClean="0"/>
              <a:t>Değerler ve Prensipler</a:t>
            </a:r>
          </a:p>
          <a:p>
            <a:pPr marL="760413" lvl="1" indent="-304800"/>
            <a:r>
              <a:rPr lang="tr-TR" dirty="0" smtClean="0"/>
              <a:t>Tutum ve Davranışlar</a:t>
            </a:r>
          </a:p>
          <a:p>
            <a:pPr marL="760413" lvl="1" indent="-304800"/>
            <a:r>
              <a:rPr lang="tr-TR" dirty="0" smtClean="0"/>
              <a:t>Muhakeme ve Karar</a:t>
            </a:r>
          </a:p>
          <a:p>
            <a:pPr marL="760413" lvl="1" indent="-304800"/>
            <a:r>
              <a:rPr lang="tr-TR" dirty="0" smtClean="0"/>
              <a:t>İletişim ve Açıklık</a:t>
            </a:r>
          </a:p>
          <a:p>
            <a:pPr marL="358775" indent="-304800"/>
            <a:r>
              <a:rPr lang="tr-TR" dirty="0" smtClean="0"/>
              <a:t>Raporlamada bu unsurların </a:t>
            </a:r>
            <a:r>
              <a:rPr lang="tr-TR" dirty="0" err="1" smtClean="0"/>
              <a:t>herbiri</a:t>
            </a:r>
            <a:r>
              <a:rPr lang="tr-TR" dirty="0" smtClean="0"/>
              <a:t> için normal ve stres ortamlarındaki boyutlar ayrı ayrı yorumlanmaktadır. </a:t>
            </a:r>
          </a:p>
          <a:p>
            <a:pPr marL="760413" lvl="1" indent="-304800">
              <a:buNone/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488504" y="450032"/>
            <a:ext cx="9361040" cy="530696"/>
          </a:xfrm>
        </p:spPr>
        <p:txBody>
          <a:bodyPr/>
          <a:lstStyle/>
          <a:p>
            <a:r>
              <a:rPr lang="tr-TR" sz="2200" dirty="0" smtClean="0"/>
              <a:t>RAM-RELATIONSHIP ACCEPTANCE MEASUREMENT</a:t>
            </a:r>
            <a:br>
              <a:rPr lang="tr-TR" sz="2200" dirty="0" smtClean="0"/>
            </a:br>
            <a:r>
              <a:rPr lang="tr-TR" sz="2200" dirty="0" smtClean="0"/>
              <a:t>RAM-"İLİŞKİLERDE KABUL ARALIĞI ÖLÇÜMÜ"</a:t>
            </a:r>
            <a:endParaRPr lang="tr-TR" sz="2200" dirty="0"/>
          </a:p>
        </p:txBody>
      </p:sp>
      <p:pic>
        <p:nvPicPr>
          <p:cNvPr id="9" name="8 Resim" descr="RAM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472" y="404664"/>
            <a:ext cx="661103" cy="576064"/>
          </a:xfrm>
          <a:prstGeom prst="rect">
            <a:avLst/>
          </a:prstGeom>
          <a:ln>
            <a:noFill/>
          </a:ln>
          <a:effectLst>
            <a:outerShdw blurRad="203200" dist="889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M:\MASTERS ANA\MASTERS\Masters İlan 2011\İlan İçin Resimler\part1\19-11\shutterstock_84461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4078" y="5301208"/>
            <a:ext cx="1661450" cy="124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8504" y="450032"/>
            <a:ext cx="9361040" cy="530696"/>
          </a:xfrm>
        </p:spPr>
        <p:txBody>
          <a:bodyPr/>
          <a:lstStyle/>
          <a:p>
            <a:r>
              <a:rPr lang="tr-TR" sz="2200" dirty="0" smtClean="0"/>
              <a:t>RAM-RELATIONSHIP ACCEPTANCE MEASUREMENT</a:t>
            </a:r>
            <a:br>
              <a:rPr lang="tr-TR" sz="2200" dirty="0" smtClean="0"/>
            </a:br>
            <a:r>
              <a:rPr lang="tr-TR" sz="2200" dirty="0" smtClean="0"/>
              <a:t>RAM-"İLİŞKİLERDE KABUL ARALIĞI ÖLÇÜMÜ"</a:t>
            </a:r>
            <a:endParaRPr lang="tr-TR" sz="2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8504" y="1412776"/>
            <a:ext cx="9001000" cy="4895955"/>
          </a:xfrm>
        </p:spPr>
        <p:txBody>
          <a:bodyPr/>
          <a:lstStyle/>
          <a:p>
            <a:pPr marL="358775" indent="-304800"/>
            <a:r>
              <a:rPr lang="tr-TR" dirty="0" smtClean="0"/>
              <a:t>İkinci aşamada ise bireyin içinde bulunduğu iş ve sosyal ortamlarında oluşan ilişki boyutlarında sergilediği yaklaşımların oluşturduğu algıyla normal koşullarda ve stres koşullarında ne gibi bir kişilik yansıttığı tanımlanmaktadır.</a:t>
            </a:r>
          </a:p>
          <a:p>
            <a:pPr marL="358775" indent="-304800"/>
            <a:r>
              <a:rPr lang="tr-TR" dirty="0" smtClean="0"/>
              <a:t>Bu çalışma mevcut durumun kapsamlı bir tespitini ve teşhisini yapmaktadır.</a:t>
            </a:r>
          </a:p>
          <a:p>
            <a:pPr marL="760413" lvl="1" indent="-304800">
              <a:spcAft>
                <a:spcPts val="600"/>
              </a:spcAft>
            </a:pPr>
            <a:r>
              <a:rPr lang="tr-TR" dirty="0" smtClean="0"/>
              <a:t>Envanter skorları üç ana aralık ve alt </a:t>
            </a:r>
            <a:r>
              <a:rPr lang="tr-TR" dirty="0" err="1" smtClean="0"/>
              <a:t>kırılımlarını</a:t>
            </a:r>
            <a:r>
              <a:rPr lang="tr-TR" dirty="0" smtClean="0"/>
              <a:t> belirler:</a:t>
            </a:r>
          </a:p>
          <a:p>
            <a:pPr marL="1254125" lvl="2" indent="-304800">
              <a:spcAft>
                <a:spcPts val="600"/>
              </a:spcAft>
            </a:pPr>
            <a:r>
              <a:rPr lang="tr-TR" dirty="0" smtClean="0"/>
              <a:t>Gelişim alanı</a:t>
            </a:r>
          </a:p>
          <a:p>
            <a:pPr marL="1254125" lvl="2" indent="-304800">
              <a:spcAft>
                <a:spcPts val="600"/>
              </a:spcAft>
            </a:pPr>
            <a:r>
              <a:rPr lang="tr-TR" dirty="0" smtClean="0"/>
              <a:t>Kabul aralığı</a:t>
            </a:r>
          </a:p>
          <a:p>
            <a:pPr marL="1254125" lvl="2" indent="-304800">
              <a:spcAft>
                <a:spcPts val="600"/>
              </a:spcAft>
            </a:pPr>
            <a:r>
              <a:rPr lang="tr-TR" dirty="0" smtClean="0"/>
              <a:t>Aşırılık alanı</a:t>
            </a:r>
          </a:p>
          <a:p>
            <a:pPr marL="760413" lvl="1" indent="-304800"/>
            <a:r>
              <a:rPr lang="tr-TR" dirty="0" smtClean="0"/>
              <a:t>Bu özelliği ile “ne olduğunu” ve “ne olması gerektiğini” saptamaktadır</a:t>
            </a:r>
          </a:p>
          <a:p>
            <a:pPr marL="760413" lvl="1" indent="-304800">
              <a:buNone/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pic>
        <p:nvPicPr>
          <p:cNvPr id="6" name="5 Resim"/>
          <p:cNvPicPr/>
          <p:nvPr/>
        </p:nvPicPr>
        <p:blipFill>
          <a:blip r:embed="rId2" cstate="print"/>
          <a:srcRect l="7156" t="2316" r="7467" b="3368"/>
          <a:stretch>
            <a:fillRect/>
          </a:stretch>
        </p:blipFill>
        <p:spPr bwMode="auto">
          <a:xfrm>
            <a:off x="6969224" y="4005064"/>
            <a:ext cx="2466603" cy="1418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6 Resim" descr="RAM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472" y="404664"/>
            <a:ext cx="661103" cy="576064"/>
          </a:xfrm>
          <a:prstGeom prst="rect">
            <a:avLst/>
          </a:prstGeom>
          <a:ln>
            <a:noFill/>
          </a:ln>
          <a:effectLst>
            <a:outerShdw blurRad="203200" dist="889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:\MASTERS ANA\MASTERS\Masters İlan 2011\İlan İçin Resimler\part1\19-11\shutterstock_84461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4078" y="5301208"/>
            <a:ext cx="1661450" cy="124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8504" y="1412776"/>
            <a:ext cx="9001000" cy="4895955"/>
          </a:xfrm>
        </p:spPr>
        <p:txBody>
          <a:bodyPr/>
          <a:lstStyle/>
          <a:p>
            <a:pPr marL="358775" indent="-304800"/>
            <a:r>
              <a:rPr lang="tr-TR" dirty="0" smtClean="0"/>
              <a:t>RAM envanteri </a:t>
            </a:r>
          </a:p>
          <a:p>
            <a:pPr marL="760413" lvl="1" indent="-304800"/>
            <a:r>
              <a:rPr lang="tr-TR" dirty="0" smtClean="0"/>
              <a:t>18 ana ifadeyi tamamlayan 4 alt ifadenin “en çok </a:t>
            </a:r>
            <a:r>
              <a:rPr lang="tr-TR" dirty="0" err="1" smtClean="0"/>
              <a:t>uyan”dan</a:t>
            </a:r>
            <a:r>
              <a:rPr lang="tr-TR" dirty="0" smtClean="0"/>
              <a:t> “hiç </a:t>
            </a:r>
            <a:r>
              <a:rPr lang="tr-TR" dirty="0" err="1" smtClean="0"/>
              <a:t>uymayan”a</a:t>
            </a:r>
            <a:r>
              <a:rPr lang="tr-TR" dirty="0" smtClean="0"/>
              <a:t> kadar sıralanmasıyla doldurulmaktadır.</a:t>
            </a:r>
          </a:p>
          <a:p>
            <a:pPr marL="760413" lvl="1" indent="-304800"/>
            <a:r>
              <a:rPr lang="tr-TR" dirty="0" smtClean="0"/>
              <a:t>Tamamlanması yaklaşık 20-30 dakika kadar sürmektedir.</a:t>
            </a:r>
          </a:p>
          <a:p>
            <a:pPr marL="760413" lvl="1" indent="-304800"/>
            <a:r>
              <a:rPr lang="tr-TR" dirty="0" smtClean="0"/>
              <a:t>Tamamlandıktan sonra anında PDF formatında rapor indirilebilmektedir.</a:t>
            </a:r>
          </a:p>
          <a:p>
            <a:pPr marL="760413" lvl="1" indent="-304800"/>
            <a:r>
              <a:rPr lang="tr-TR" dirty="0" smtClean="0"/>
              <a:t>Envanteri dolduran çalışanın </a:t>
            </a:r>
            <a:r>
              <a:rPr lang="tr-TR" dirty="0" err="1" smtClean="0"/>
              <a:t>yanısıra</a:t>
            </a:r>
            <a:r>
              <a:rPr lang="tr-TR" dirty="0" smtClean="0"/>
              <a:t> firmanın İK biriminden yetki verilmiş bir yönetici de çalışanların raporlarını indirebilmektedir.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488504" y="450032"/>
            <a:ext cx="9361040" cy="530696"/>
          </a:xfrm>
        </p:spPr>
        <p:txBody>
          <a:bodyPr/>
          <a:lstStyle/>
          <a:p>
            <a:r>
              <a:rPr lang="tr-TR" sz="2200" dirty="0" smtClean="0"/>
              <a:t>RAM-RELATIONSHIP ACCEPTANCE MEASUREMENT</a:t>
            </a:r>
            <a:br>
              <a:rPr lang="tr-TR" sz="2200" dirty="0" smtClean="0"/>
            </a:br>
            <a:r>
              <a:rPr lang="tr-TR" sz="2200" dirty="0" smtClean="0"/>
              <a:t>RAM-"İLİŞKİLERDE KABUL ARALIĞI ÖLÇÜMÜ"</a:t>
            </a:r>
            <a:endParaRPr lang="tr-TR" sz="2200" dirty="0"/>
          </a:p>
        </p:txBody>
      </p:sp>
      <p:pic>
        <p:nvPicPr>
          <p:cNvPr id="9" name="8 Resim" descr="RAM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472" y="404664"/>
            <a:ext cx="661103" cy="576064"/>
          </a:xfrm>
          <a:prstGeom prst="rect">
            <a:avLst/>
          </a:prstGeom>
          <a:ln>
            <a:noFill/>
          </a:ln>
          <a:effectLst>
            <a:outerShdw blurRad="203200" dist="889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M:\MASTERS ANA\MASTERS\Masters İlan 2011\İlan İçin Resimler\part1\19-11\shutterstock_84461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4078" y="5301208"/>
            <a:ext cx="1661450" cy="124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pic>
        <p:nvPicPr>
          <p:cNvPr id="2050" name="Picture 2" descr="M:\MASTERS ANA\Logo çalışmaları\PMETRICA Logoları\LSI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736" y="764704"/>
            <a:ext cx="4671585" cy="466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LSI - LEADERSHIP STYLE INVENTORY</a:t>
            </a:r>
            <a:br>
              <a:rPr lang="tr-TR" sz="2400" dirty="0" smtClean="0"/>
            </a:br>
            <a:r>
              <a:rPr lang="tr-TR" sz="2400" dirty="0" smtClean="0"/>
              <a:t>LSI - "LİDERLİK STİLİ ENVANTERİ"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628800"/>
            <a:ext cx="9073008" cy="4391898"/>
          </a:xfrm>
        </p:spPr>
        <p:txBody>
          <a:bodyPr/>
          <a:lstStyle/>
          <a:p>
            <a:r>
              <a:rPr lang="tr-TR" dirty="0" smtClean="0"/>
              <a:t>LSI envanteri çalışanların çok boyutlu liderlik profilinin belirlenmesi ve değerlendirilmesi imkanını sağlar.</a:t>
            </a:r>
          </a:p>
          <a:p>
            <a:r>
              <a:rPr lang="tr-TR" dirty="0" smtClean="0"/>
              <a:t>Ölçümlediği kriterlerin ortaya koyduğu skorlardan hareketle her seviyedeki pozisyon için çalışanın yönetim stili ve potansiyel liderlik profilinin yorumlanması</a:t>
            </a:r>
          </a:p>
          <a:p>
            <a:pPr lvl="1"/>
            <a:r>
              <a:rPr lang="tr-TR" dirty="0" smtClean="0"/>
              <a:t>işe alım, terfi,</a:t>
            </a:r>
          </a:p>
          <a:p>
            <a:pPr lvl="1"/>
            <a:r>
              <a:rPr lang="tr-TR" dirty="0" smtClean="0"/>
              <a:t>ekiplerle çalışma</a:t>
            </a:r>
          </a:p>
          <a:p>
            <a:pPr lvl="1"/>
            <a:r>
              <a:rPr lang="tr-TR" dirty="0" smtClean="0"/>
              <a:t>görevlendirme kararları</a:t>
            </a:r>
          </a:p>
          <a:p>
            <a:pPr lvl="1"/>
            <a:r>
              <a:rPr lang="tr-TR" dirty="0" smtClean="0"/>
              <a:t>gelişim planları</a:t>
            </a:r>
          </a:p>
          <a:p>
            <a:pPr marL="450850" lvl="1" indent="6350">
              <a:buNone/>
            </a:pPr>
            <a:r>
              <a:rPr lang="tr-TR" dirty="0" smtClean="0">
                <a:solidFill>
                  <a:schemeClr val="tx1"/>
                </a:solidFill>
              </a:rPr>
              <a:t>için eşsiz ve çok değerli bir veri kaynağıdır. </a:t>
            </a:r>
            <a:r>
              <a:rPr lang="tr-TR" dirty="0" smtClean="0"/>
              <a:t>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pic>
        <p:nvPicPr>
          <p:cNvPr id="6" name="Picture 2" descr="M:\MASTERS ANA\Logo çalışmaları\PMETRICA Logoları\LSI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332656"/>
            <a:ext cx="720080" cy="71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M:\MASTERS ANA\MASTERS\Masters İlan 2011\İlan İçin Resimler\part1\19-11\shutterstock_13263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344" y="4437112"/>
            <a:ext cx="1712640" cy="198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LSI - LEADERSHIP STYLE INVENTORY</a:t>
            </a:r>
            <a:br>
              <a:rPr lang="tr-TR" sz="2400" dirty="0" smtClean="0"/>
            </a:br>
            <a:r>
              <a:rPr lang="tr-TR" sz="2400" dirty="0" smtClean="0"/>
              <a:t>LSI - "LİDERLİK STİLİ ENVANTERİ"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916832"/>
            <a:ext cx="8640960" cy="4391898"/>
          </a:xfrm>
        </p:spPr>
        <p:txBody>
          <a:bodyPr/>
          <a:lstStyle/>
          <a:p>
            <a:r>
              <a:rPr lang="tr-TR" dirty="0" smtClean="0"/>
              <a:t>Yöneticilik yaklaşımının </a:t>
            </a:r>
            <a:r>
              <a:rPr lang="tr-TR" i="1" dirty="0" smtClean="0"/>
              <a:t>işe yönelik </a:t>
            </a:r>
            <a:r>
              <a:rPr lang="tr-TR" dirty="0" smtClean="0"/>
              <a:t>ve </a:t>
            </a:r>
            <a:r>
              <a:rPr lang="tr-TR" i="1" dirty="0" smtClean="0"/>
              <a:t>insana yönelik </a:t>
            </a:r>
            <a:r>
              <a:rPr lang="tr-TR" dirty="0" smtClean="0"/>
              <a:t>boyutlarını birlikte ölçümleyerek algılanan liderlik boyutunu belirleyen LSI envanteri, bireyin </a:t>
            </a:r>
          </a:p>
          <a:p>
            <a:pPr lvl="1"/>
            <a:r>
              <a:rPr lang="tr-TR" dirty="0" smtClean="0"/>
              <a:t>güçlü ve </a:t>
            </a:r>
          </a:p>
          <a:p>
            <a:pPr lvl="1"/>
            <a:r>
              <a:rPr lang="tr-TR" dirty="0" smtClean="0"/>
              <a:t>geliştirilecek yönlerini</a:t>
            </a:r>
          </a:p>
          <a:p>
            <a:pPr lvl="1">
              <a:buNone/>
            </a:pPr>
            <a:r>
              <a:rPr lang="tr-TR" dirty="0" smtClean="0">
                <a:solidFill>
                  <a:schemeClr val="tx1"/>
                </a:solidFill>
              </a:rPr>
              <a:t>kolay anlaşılabilir formatta ortaya koyar.</a:t>
            </a:r>
          </a:p>
          <a:p>
            <a:r>
              <a:rPr lang="tr-TR" dirty="0" smtClean="0"/>
              <a:t>"LSI - Liderlik Stili Envanteri" yönetim ve liderlik yetkinliklerine bağlı liderlik profilini bütünsel bir bakış açısıyla sunmaktadır.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pic>
        <p:nvPicPr>
          <p:cNvPr id="6" name="Picture 2" descr="M:\MASTERS ANA\Logo çalışmaları\PMETRICA Logoları\LSI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332656"/>
            <a:ext cx="720080" cy="71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M:\MASTERS ANA\MASTERS\Masters İlan 2011\İlan İçin Resimler\part1\19-11\shutterstock_13263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344" y="4437112"/>
            <a:ext cx="1712640" cy="198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"/>
          <p:cNvGrpSpPr/>
          <p:nvPr/>
        </p:nvGrpSpPr>
        <p:grpSpPr>
          <a:xfrm>
            <a:off x="7473280" y="4581128"/>
            <a:ext cx="2088232" cy="1777380"/>
            <a:chOff x="6235937" y="3501008"/>
            <a:chExt cx="2486917" cy="2065412"/>
          </a:xfrm>
        </p:grpSpPr>
        <p:pic>
          <p:nvPicPr>
            <p:cNvPr id="6" name="Picture 5" descr="http://blog.edmentum.com/sites/blog.edmentum.com/files/styles/blog_image/public/images/graph%20Assessment.jpg?itok=SLN9acYt"/>
            <p:cNvPicPr>
              <a:picLocks noChangeAspect="1" noChangeArrowheads="1"/>
            </p:cNvPicPr>
            <p:nvPr/>
          </p:nvPicPr>
          <p:blipFill>
            <a:blip r:embed="rId2" cstate="print"/>
            <a:srcRect l="8519" r="12954"/>
            <a:stretch>
              <a:fillRect/>
            </a:stretch>
          </p:blipFill>
          <p:spPr bwMode="auto">
            <a:xfrm>
              <a:off x="6235937" y="3501008"/>
              <a:ext cx="2486917" cy="2065412"/>
            </a:xfrm>
            <a:prstGeom prst="rect">
              <a:avLst/>
            </a:prstGeom>
            <a:noFill/>
          </p:spPr>
        </p:pic>
        <p:pic>
          <p:nvPicPr>
            <p:cNvPr id="5" name="Picture 2" descr="M:\Logo çalışmaları\MTI Group Logo 1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609184" y="3789040"/>
              <a:ext cx="648072" cy="648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ONLINE ORTAMA TAŞINAN DENEYİM…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772817"/>
            <a:ext cx="9073008" cy="4032448"/>
          </a:xfrm>
        </p:spPr>
        <p:txBody>
          <a:bodyPr/>
          <a:lstStyle/>
          <a:p>
            <a:r>
              <a:rPr lang="tr-TR" dirty="0" smtClean="0"/>
              <a:t>Türkiye’de MTI GROUP bünyesinde yer alan </a:t>
            </a:r>
            <a:r>
              <a:rPr lang="tr-TR" b="1" i="1" dirty="0" smtClean="0"/>
              <a:t>P</a:t>
            </a:r>
            <a:r>
              <a:rPr lang="tr-TR" b="1" dirty="0" smtClean="0"/>
              <a:t>.</a:t>
            </a:r>
            <a:r>
              <a:rPr lang="tr-TR" b="1" dirty="0" err="1" smtClean="0"/>
              <a:t>metrica</a:t>
            </a:r>
            <a:r>
              <a:rPr lang="tr-TR" dirty="0" smtClean="0"/>
              <a:t>, </a:t>
            </a:r>
            <a:r>
              <a:rPr lang="tr-TR" dirty="0" err="1" smtClean="0"/>
              <a:t>onbeş</a:t>
            </a:r>
            <a:r>
              <a:rPr lang="tr-TR" dirty="0" smtClean="0"/>
              <a:t> yıldır </a:t>
            </a:r>
            <a:r>
              <a:rPr lang="tr-TR" dirty="0" err="1" smtClean="0"/>
              <a:t>Masters</a:t>
            </a:r>
            <a:r>
              <a:rPr lang="tr-TR" dirty="0" smtClean="0"/>
              <a:t> Training International tarafından çeşitli projelerde geliştirilerek kullanılmakta olan ve etkinliği binlerce uygulamayla kanıtlanmış</a:t>
            </a:r>
          </a:p>
          <a:p>
            <a:pPr lvl="1"/>
            <a:r>
              <a:rPr lang="tr-TR" dirty="0" smtClean="0"/>
              <a:t>envanterleri,</a:t>
            </a:r>
          </a:p>
          <a:p>
            <a:pPr lvl="1"/>
            <a:r>
              <a:rPr lang="tr-TR" dirty="0" smtClean="0"/>
              <a:t>kişilik analizlerini,</a:t>
            </a:r>
          </a:p>
          <a:p>
            <a:pPr lvl="1"/>
            <a:r>
              <a:rPr lang="tr-TR" dirty="0" smtClean="0"/>
              <a:t>yetkinlik testlerini</a:t>
            </a:r>
          </a:p>
          <a:p>
            <a:pPr lvl="1"/>
            <a:r>
              <a:rPr lang="tr-TR" dirty="0" err="1" smtClean="0"/>
              <a:t>psikometrik</a:t>
            </a:r>
            <a:r>
              <a:rPr lang="tr-TR" dirty="0" smtClean="0"/>
              <a:t> ölçüm araçlarını </a:t>
            </a:r>
          </a:p>
          <a:p>
            <a:pPr lvl="1">
              <a:buNone/>
            </a:pPr>
            <a:r>
              <a:rPr lang="tr-TR" dirty="0" smtClean="0">
                <a:solidFill>
                  <a:schemeClr val="tx1"/>
                </a:solidFill>
              </a:rPr>
              <a:t>yeniden yorumlayarak online ortamda sunuyor.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M:\MASTERS ANA\MASTERS\Masters İlan 2011\İlan İçin Resimler\part1\19-11\shutterstock_13263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9344" y="4437112"/>
            <a:ext cx="1712640" cy="198267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LSI - LEADERSHIP STYLE INVENTORY</a:t>
            </a:r>
            <a:br>
              <a:rPr lang="tr-TR" sz="2400" dirty="0" smtClean="0"/>
            </a:br>
            <a:r>
              <a:rPr lang="tr-TR" sz="2400" dirty="0" smtClean="0"/>
              <a:t>LSI - "LİDERLİK STİLİ ENVANTERİ"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628800"/>
            <a:ext cx="9073008" cy="4391898"/>
          </a:xfrm>
        </p:spPr>
        <p:txBody>
          <a:bodyPr/>
          <a:lstStyle/>
          <a:p>
            <a:r>
              <a:rPr lang="tr-TR" dirty="0" smtClean="0"/>
              <a:t>LSI, liderlik algısının oluşmasını sağlayan iki boyutta yaptığı ölçümlemeyi otuz farklı kritere dayandırmaktadır.</a:t>
            </a:r>
          </a:p>
          <a:p>
            <a:r>
              <a:rPr lang="tr-TR" dirty="0" smtClean="0"/>
              <a:t>Elde edilen İşe yönelik ve İnsana yönelik skorların oluşturduğu </a:t>
            </a:r>
            <a:r>
              <a:rPr lang="tr-TR" dirty="0" err="1" smtClean="0"/>
              <a:t>izdüşümden</a:t>
            </a:r>
            <a:r>
              <a:rPr lang="tr-TR" dirty="0" smtClean="0"/>
              <a:t> hesaplanan liderlik algısı skoru çok tutarlı sonuçlar veren yorumlara temel olmaktadır.</a:t>
            </a:r>
          </a:p>
          <a:p>
            <a:r>
              <a:rPr lang="tr-TR" dirty="0" smtClean="0"/>
              <a:t>Raporlamada</a:t>
            </a:r>
          </a:p>
          <a:p>
            <a:pPr lvl="1"/>
            <a:r>
              <a:rPr lang="tr-TR" dirty="0" smtClean="0"/>
              <a:t>İşe yönelik yaklaşım boyutu</a:t>
            </a:r>
          </a:p>
          <a:p>
            <a:pPr lvl="1"/>
            <a:r>
              <a:rPr lang="tr-TR" dirty="0" smtClean="0"/>
              <a:t>İnsana ve iş ortamındaki sosyalleşmeye yönelik yaklaşım boyutu</a:t>
            </a:r>
          </a:p>
          <a:p>
            <a:pPr lvl="1"/>
            <a:r>
              <a:rPr lang="tr-TR" dirty="0" smtClean="0"/>
              <a:t>Lider olarak yaratabileceği algı ve benimsenme boyutu</a:t>
            </a:r>
          </a:p>
          <a:p>
            <a:pPr lvl="1">
              <a:buNone/>
            </a:pPr>
            <a:r>
              <a:rPr lang="tr-TR" dirty="0" smtClean="0">
                <a:solidFill>
                  <a:schemeClr val="tx1"/>
                </a:solidFill>
              </a:rPr>
              <a:t>yorumlanmaktadır.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pic>
        <p:nvPicPr>
          <p:cNvPr id="6" name="Picture 2" descr="M:\MASTERS ANA\Logo çalışmaları\PMETRICA Logoları\LSI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332656"/>
            <a:ext cx="720080" cy="71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M:\MASTERS ANA\MASTERS\Masters İlan 2011\İlan İçin Resimler\part1\19-11\shutterstock_13263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9344" y="4437112"/>
            <a:ext cx="1712640" cy="198267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LSI - LEADERSHIP STYLE INVENTORY</a:t>
            </a:r>
            <a:br>
              <a:rPr lang="tr-TR" sz="2400" dirty="0" smtClean="0"/>
            </a:br>
            <a:r>
              <a:rPr lang="tr-TR" sz="2400" dirty="0" smtClean="0"/>
              <a:t>LSI - "LİDERLİK STİLİ ENVANTERİ"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628800"/>
            <a:ext cx="8856984" cy="4391898"/>
          </a:xfrm>
        </p:spPr>
        <p:txBody>
          <a:bodyPr/>
          <a:lstStyle/>
          <a:p>
            <a:pPr marL="358775" indent="-304800"/>
            <a:r>
              <a:rPr lang="tr-TR" dirty="0" smtClean="0"/>
              <a:t>LSI envanteri </a:t>
            </a:r>
          </a:p>
          <a:p>
            <a:pPr marL="760413" lvl="1" indent="-304800"/>
            <a:r>
              <a:rPr lang="tr-TR" dirty="0" smtClean="0"/>
              <a:t>Davranış tercihlerini ve sıklığını yansıtan 30 ifadeden oluşmaktadır; Her ifade “en çok </a:t>
            </a:r>
            <a:r>
              <a:rPr lang="tr-TR" dirty="0" err="1" smtClean="0"/>
              <a:t>uyan”dan</a:t>
            </a:r>
            <a:r>
              <a:rPr lang="tr-TR" dirty="0" smtClean="0"/>
              <a:t> “hiç </a:t>
            </a:r>
            <a:r>
              <a:rPr lang="tr-TR" dirty="0" err="1" smtClean="0"/>
              <a:t>uymayan”a</a:t>
            </a:r>
            <a:r>
              <a:rPr lang="tr-TR" dirty="0" smtClean="0"/>
              <a:t> kadar bir skalada seçimle doldurulmaktadır.</a:t>
            </a:r>
          </a:p>
          <a:p>
            <a:pPr marL="760413" lvl="1" indent="-304800"/>
            <a:r>
              <a:rPr lang="tr-TR" dirty="0" smtClean="0"/>
              <a:t>Tamamlanması yaklaşık 20 dakika kadar sürmektedir.</a:t>
            </a:r>
          </a:p>
          <a:p>
            <a:pPr marL="760413" lvl="1" indent="-304800"/>
            <a:r>
              <a:rPr lang="tr-TR" dirty="0" smtClean="0"/>
              <a:t>Tamamlandıktan sonra anında PDF formatında rapor indirilebilmektedir.</a:t>
            </a:r>
          </a:p>
          <a:p>
            <a:pPr marL="760413" lvl="1" indent="-304800"/>
            <a:r>
              <a:rPr lang="tr-TR" dirty="0" smtClean="0"/>
              <a:t>Envanteri dolduran çalışanın </a:t>
            </a:r>
            <a:r>
              <a:rPr lang="tr-TR" dirty="0" err="1" smtClean="0"/>
              <a:t>yanısıra</a:t>
            </a:r>
            <a:r>
              <a:rPr lang="tr-TR" dirty="0" smtClean="0"/>
              <a:t> firmanın İK biriminden yetki verilmiş bir yönetici de çalışanların raporlarını indirebilmektedir.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pic>
        <p:nvPicPr>
          <p:cNvPr id="5" name="Picture 2" descr="M:\MASTERS ANA\Logo çalışmaları\PMETRICA Logoları\LSI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332656"/>
            <a:ext cx="720080" cy="71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pic>
        <p:nvPicPr>
          <p:cNvPr id="3074" name="Picture 2" descr="M:\MASTERS ANA\Logo çalışmaları\PMETRICA Logoları\Resim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744" y="836712"/>
            <a:ext cx="4608512" cy="461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Resim" descr="puzzle_brain-imag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8227" y="4725144"/>
            <a:ext cx="1627681" cy="15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CPT - COLORS PERSONALITY TEST</a:t>
            </a:r>
            <a:br>
              <a:rPr lang="en-US" sz="2400" dirty="0" smtClean="0"/>
            </a:br>
            <a:r>
              <a:rPr lang="en-US" sz="2400" dirty="0" smtClean="0"/>
              <a:t>CPT - "COLORS KİŞİLİK TESTİ"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CPT – COLORS Kişilik Testi, bireyin güçlü ve geliştirilmeye açık yönlerini net bir şekilde ortaya koyan ve kolaylıkla eylem planı kararlarına temel oluşturan eşsiz bir envanterdir.</a:t>
            </a:r>
          </a:p>
          <a:p>
            <a:r>
              <a:rPr lang="tr-TR" dirty="0" smtClean="0"/>
              <a:t>"CPT - COLORS Kişilik Testi" kaynağını klasik DISC teorisinden alan ancak günümüz şartlarında tamamen kültür yapımıza uyarlanmış detaylı kişilik profili oluşturan bir envanterdir.</a:t>
            </a:r>
          </a:p>
          <a:p>
            <a:r>
              <a:rPr lang="tr-TR" dirty="0" smtClean="0"/>
              <a:t>Yaygın kullanılan DISC türevi diğer envanterlerden farklılığı </a:t>
            </a:r>
          </a:p>
          <a:p>
            <a:pPr lvl="1"/>
            <a:r>
              <a:rPr lang="tr-TR" dirty="0" smtClean="0"/>
              <a:t>kolay anlaşılabilir olması ve</a:t>
            </a:r>
          </a:p>
          <a:p>
            <a:pPr lvl="1"/>
            <a:r>
              <a:rPr lang="tr-TR" dirty="0" smtClean="0"/>
              <a:t>aksiyona yönelik yapısıdır.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pic>
        <p:nvPicPr>
          <p:cNvPr id="17409" name="Picture 1" descr="COLORS test log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313531"/>
            <a:ext cx="809625" cy="81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Resim" descr="puzzle_brain-imag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2323" y="5517232"/>
            <a:ext cx="925213" cy="89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CPT - COLORS PERSONALITY TEST</a:t>
            </a:r>
            <a:br>
              <a:rPr lang="en-US" sz="2400" dirty="0" smtClean="0"/>
            </a:br>
            <a:r>
              <a:rPr lang="en-US" sz="2400" dirty="0" smtClean="0"/>
              <a:t>CPT - "COLORS KİŞİLİK TESTİ"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412777"/>
            <a:ext cx="8928992" cy="4895954"/>
          </a:xfrm>
        </p:spPr>
        <p:txBody>
          <a:bodyPr/>
          <a:lstStyle/>
          <a:p>
            <a:r>
              <a:rPr lang="tr-TR" dirty="0" smtClean="0"/>
              <a:t>CPT – COLORS Kişilik Testi, bireyin</a:t>
            </a:r>
          </a:p>
          <a:p>
            <a:pPr lvl="1"/>
            <a:r>
              <a:rPr lang="tr-TR" dirty="0" smtClean="0"/>
              <a:t>Sorunlar karşısında tutum ve davranışı, hedef odaklılık boyutu…</a:t>
            </a:r>
          </a:p>
          <a:p>
            <a:pPr lvl="1"/>
            <a:r>
              <a:rPr lang="tr-TR" dirty="0" smtClean="0"/>
              <a:t>İş ortamı ve sosyal çevrede iletişim, ilişki ve uyum boyutu…</a:t>
            </a:r>
          </a:p>
          <a:p>
            <a:pPr lvl="1"/>
            <a:r>
              <a:rPr lang="tr-TR" dirty="0" smtClean="0"/>
              <a:t>Değişim ve değişen şartlara uyuma yatkınlığı…</a:t>
            </a:r>
          </a:p>
          <a:p>
            <a:pPr lvl="1"/>
            <a:r>
              <a:rPr lang="tr-TR" dirty="0" smtClean="0"/>
              <a:t>Kural ve prosedürlere bağlılık, </a:t>
            </a:r>
            <a:r>
              <a:rPr lang="tr-TR" dirty="0" err="1" smtClean="0"/>
              <a:t>farkındalık</a:t>
            </a:r>
            <a:r>
              <a:rPr lang="tr-TR" dirty="0" smtClean="0"/>
              <a:t> ve disiplin boyutu…</a:t>
            </a:r>
          </a:p>
          <a:p>
            <a:pPr lvl="1">
              <a:buNone/>
            </a:pPr>
            <a:r>
              <a:rPr lang="tr-TR" dirty="0" smtClean="0">
                <a:solidFill>
                  <a:schemeClr val="tx1"/>
                </a:solidFill>
              </a:rPr>
              <a:t>İle ilgili çok kapsamlı bir profil vermektedir.</a:t>
            </a:r>
          </a:p>
          <a:p>
            <a:endParaRPr lang="tr-TR" sz="1200" dirty="0" smtClean="0"/>
          </a:p>
          <a:p>
            <a:r>
              <a:rPr lang="tr-TR" dirty="0" smtClean="0"/>
              <a:t>CPT – COLORS Kişilik Testi, bireyin profilini objektif ve başarılı bir şekilde ortaya koyar ancak doğru-yanlış, iyi-kötü yorumları yapmaz;</a:t>
            </a:r>
          </a:p>
          <a:p>
            <a:pPr lvl="1"/>
            <a:r>
              <a:rPr lang="tr-TR" dirty="0" smtClean="0"/>
              <a:t>Hedeflenen amaca göre aranan özelliklerin varlığını belirleyen bir envanterdir.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  <p:pic>
        <p:nvPicPr>
          <p:cNvPr id="5" name="Picture 1" descr="COLORS test log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313531"/>
            <a:ext cx="809625" cy="81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Resim" descr="puzzle_brain-imag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8227" y="4873451"/>
            <a:ext cx="1627681" cy="15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CPT - COLORS PERSONALITY TEST</a:t>
            </a:r>
            <a:br>
              <a:rPr lang="en-US" sz="2400" dirty="0" smtClean="0"/>
            </a:br>
            <a:r>
              <a:rPr lang="en-US" sz="2400" dirty="0" smtClean="0"/>
              <a:t>CPT - "COLORS KİŞİLİK TESTİ"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CPT – COLORS Kişilik Testi, bireyin özellikle iş ortamında sergilediği ve başkalarınca algılandığı davranış profilini ortaya koyar.</a:t>
            </a:r>
          </a:p>
          <a:p>
            <a:r>
              <a:rPr lang="tr-TR" dirty="0" smtClean="0"/>
              <a:t>CPT – COLORS Kişilik Testi,</a:t>
            </a:r>
          </a:p>
          <a:p>
            <a:pPr lvl="1"/>
            <a:r>
              <a:rPr lang="tr-TR" dirty="0" smtClean="0"/>
              <a:t>Seçme ve değerlendirme sürecinde aranan kişilik niteliklerine bağlı adayın seçiminde</a:t>
            </a:r>
          </a:p>
          <a:p>
            <a:pPr lvl="1"/>
            <a:r>
              <a:rPr lang="tr-TR" dirty="0" smtClean="0"/>
              <a:t>Terfi ve atamalarda pozisyona bağlı en doğru adayın seçiminde</a:t>
            </a:r>
          </a:p>
          <a:p>
            <a:pPr lvl="1"/>
            <a:r>
              <a:rPr lang="tr-TR" dirty="0" smtClean="0"/>
              <a:t>Çalışanların bireysel gelişiminin planlanmasında</a:t>
            </a:r>
          </a:p>
          <a:p>
            <a:pPr lvl="1"/>
            <a:r>
              <a:rPr lang="tr-TR" dirty="0" smtClean="0"/>
              <a:t>Çalışanların kariyer planlarının oluşturulmasında</a:t>
            </a:r>
          </a:p>
          <a:p>
            <a:pPr lvl="1">
              <a:buNone/>
            </a:pPr>
            <a:r>
              <a:rPr lang="tr-TR" dirty="0" smtClean="0">
                <a:solidFill>
                  <a:schemeClr val="tx1"/>
                </a:solidFill>
              </a:rPr>
              <a:t>eşsiz bir kaynaktır.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  <p:pic>
        <p:nvPicPr>
          <p:cNvPr id="5" name="Picture 1" descr="COLORS test log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313531"/>
            <a:ext cx="809625" cy="81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3 Resim" descr="puzzle_brain-imag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344" y="4945459"/>
            <a:ext cx="1627681" cy="15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CPT - COLORS PERSONALITY TEST</a:t>
            </a:r>
            <a:br>
              <a:rPr lang="en-US" smtClean="0"/>
            </a:br>
            <a:r>
              <a:rPr lang="en-US" smtClean="0"/>
              <a:t>CPT - "COLORS KİŞİLİK TESTİ"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600205"/>
            <a:ext cx="8784976" cy="4708525"/>
          </a:xfrm>
        </p:spPr>
        <p:txBody>
          <a:bodyPr/>
          <a:lstStyle/>
          <a:p>
            <a:r>
              <a:rPr lang="tr-TR" dirty="0" smtClean="0"/>
              <a:t>CPT – COLORS Kişilik Testi, </a:t>
            </a:r>
          </a:p>
          <a:p>
            <a:pPr lvl="1"/>
            <a:r>
              <a:rPr lang="tr-TR" dirty="0" smtClean="0"/>
              <a:t>Davranış tercihlerini ve kişi özelliklerini yansıtan çoktan seçmeli ifadelerden oluşmaktadır ve “en çok uyan” ifadenin seçilmesi istenmektedir.</a:t>
            </a:r>
          </a:p>
          <a:p>
            <a:pPr marL="722313" lvl="1" indent="-265113"/>
            <a:r>
              <a:rPr lang="tr-TR" dirty="0" smtClean="0"/>
              <a:t>Tamamlanması yaklaşık 20 dakika kadar sürmektedir.</a:t>
            </a:r>
          </a:p>
          <a:p>
            <a:pPr lvl="1"/>
            <a:r>
              <a:rPr lang="tr-TR" dirty="0" smtClean="0"/>
              <a:t>Tamamlandıktan sonra anında PDF formatında rapor indirilebilmektedir.</a:t>
            </a:r>
          </a:p>
          <a:p>
            <a:pPr lvl="1"/>
            <a:r>
              <a:rPr lang="tr-TR" dirty="0" smtClean="0"/>
              <a:t>Envanteri dolduran çalışanın </a:t>
            </a:r>
            <a:r>
              <a:rPr lang="tr-TR" dirty="0" err="1" smtClean="0"/>
              <a:t>yanısıra</a:t>
            </a:r>
            <a:r>
              <a:rPr lang="tr-TR" dirty="0" smtClean="0"/>
              <a:t> firmanın İK biriminden yetki verilmiş bir yönetici de çalışanların raporlarını indirebilmektedir.</a:t>
            </a:r>
          </a:p>
          <a:p>
            <a:pPr lvl="1"/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tr-TR" smtClean="0"/>
              <a:t> </a:t>
            </a:r>
            <a:fld id="{033B1BCD-399F-4648-83F9-B0A095653506}" type="slidenum">
              <a:rPr lang="tr-TR" smtClean="0"/>
              <a:pPr/>
              <a:t>26</a:t>
            </a:fld>
            <a:endParaRPr lang="tr-TR" dirty="0"/>
          </a:p>
        </p:txBody>
      </p:sp>
      <p:pic>
        <p:nvPicPr>
          <p:cNvPr id="17" name="Picture 1" descr="COLORS test log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313531"/>
            <a:ext cx="809625" cy="81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  <p:pic>
        <p:nvPicPr>
          <p:cNvPr id="4098" name="Picture 2" descr="M:\MASTERS ANA\Logo çalışmaları\PMETRICA Logoları\YBS logo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077" y="836712"/>
            <a:ext cx="4506171" cy="450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YBS - YAKLAŞIM BOYUTU SEÇİMİ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844824"/>
            <a:ext cx="9073008" cy="3168352"/>
          </a:xfrm>
        </p:spPr>
        <p:txBody>
          <a:bodyPr/>
          <a:lstStyle/>
          <a:p>
            <a:r>
              <a:rPr lang="tr-TR" dirty="0" smtClean="0"/>
              <a:t>YBS - Yaklaşım Boyutu Seçimi Envanteri bireyin ömür boyu geliştirmiş olduğu, farklı ilişki ortamlarındaki etkiye tepki ve her bireyde istisnasız ancak farklı boyutlarda bulunan</a:t>
            </a:r>
          </a:p>
          <a:p>
            <a:pPr lvl="1"/>
            <a:r>
              <a:rPr lang="tr-TR" dirty="0" smtClean="0"/>
              <a:t>Boyun eğen</a:t>
            </a:r>
          </a:p>
          <a:p>
            <a:pPr lvl="1"/>
            <a:r>
              <a:rPr lang="tr-TR" dirty="0" smtClean="0"/>
              <a:t>Saldırgan</a:t>
            </a:r>
          </a:p>
          <a:p>
            <a:pPr lvl="1"/>
            <a:r>
              <a:rPr lang="tr-TR" dirty="0" smtClean="0"/>
              <a:t>Yapıcı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yaklaşım boyutu seçimlerinin ağırlıklarının belirlenmesini sağlar.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  <p:pic>
        <p:nvPicPr>
          <p:cNvPr id="15361" name="Picture 1" descr="YBS log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1" y="320934"/>
            <a:ext cx="792088" cy="790613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M:\MASTERS ANA\MASTERS\Masters İlan 2011\İlan İçin Resimler\Masters Pano için resimler\shutterstock_112963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16" y="5456882"/>
            <a:ext cx="2718223" cy="99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YBS - YAKLAŞIM BOYUTU SEÇİMİ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916832"/>
            <a:ext cx="9073008" cy="4391898"/>
          </a:xfrm>
        </p:spPr>
        <p:txBody>
          <a:bodyPr/>
          <a:lstStyle/>
          <a:p>
            <a:r>
              <a:rPr lang="tr-TR" dirty="0" smtClean="0"/>
              <a:t>YBS - Yaklaşım Boyutu Seçimi Envanteri kısa, basit çözümlenen ancak sonuçları şaşırtıcı bir envanterdir;</a:t>
            </a:r>
          </a:p>
          <a:p>
            <a:r>
              <a:rPr lang="tr-TR" dirty="0" smtClean="0"/>
              <a:t>Bireyin farklı ve değişen ortam şartlarında</a:t>
            </a:r>
          </a:p>
          <a:p>
            <a:pPr lvl="1"/>
            <a:r>
              <a:rPr lang="tr-TR" dirty="0" smtClean="0"/>
              <a:t>tepkisel davranışının kişiliğe yansıyan yönünü ortaya çıkartır</a:t>
            </a:r>
          </a:p>
          <a:p>
            <a:pPr lvl="1"/>
            <a:r>
              <a:rPr lang="tr-TR" dirty="0" smtClean="0"/>
              <a:t>önemli bir </a:t>
            </a:r>
            <a:r>
              <a:rPr lang="tr-TR" dirty="0" err="1" smtClean="0"/>
              <a:t>farkındalık</a:t>
            </a:r>
            <a:r>
              <a:rPr lang="tr-TR" dirty="0" smtClean="0"/>
              <a:t> yaratır</a:t>
            </a:r>
          </a:p>
          <a:p>
            <a:pPr lvl="1"/>
            <a:r>
              <a:rPr lang="tr-TR" dirty="0" smtClean="0"/>
              <a:t>ilişkilerde uyumun geliştirilmesinde önemli katkı sağlar.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pic>
        <p:nvPicPr>
          <p:cNvPr id="15361" name="Picture 1" descr="YBS log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1" y="320934"/>
            <a:ext cx="792088" cy="790613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M:\MASTERS ANA\MASTERS\Masters İlan 2011\İlan İçin Resimler\Masters Pano için resimler\shutterstock_112963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16" y="5456882"/>
            <a:ext cx="2718223" cy="99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Oval"/>
          <p:cNvSpPr/>
          <p:nvPr/>
        </p:nvSpPr>
        <p:spPr bwMode="auto">
          <a:xfrm>
            <a:off x="3384064" y="4903762"/>
            <a:ext cx="398021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6 Oval"/>
          <p:cNvSpPr/>
          <p:nvPr/>
        </p:nvSpPr>
        <p:spPr bwMode="auto">
          <a:xfrm>
            <a:off x="200472" y="2708920"/>
            <a:ext cx="2917784" cy="291778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KURUMLARA GÜÇLÜ BİR KATKI…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16496" y="1700808"/>
            <a:ext cx="9073008" cy="4607922"/>
          </a:xfrm>
        </p:spPr>
        <p:txBody>
          <a:bodyPr/>
          <a:lstStyle/>
          <a:p>
            <a:r>
              <a:rPr lang="tr-TR" b="1" i="1" dirty="0" smtClean="0"/>
              <a:t>P</a:t>
            </a:r>
            <a:r>
              <a:rPr lang="tr-TR" b="1" dirty="0" smtClean="0"/>
              <a:t>.</a:t>
            </a:r>
            <a:r>
              <a:rPr lang="tr-TR" b="1" dirty="0" err="1" smtClean="0"/>
              <a:t>metrica</a:t>
            </a:r>
            <a:endParaRPr lang="tr-TR" b="1" dirty="0" smtClean="0"/>
          </a:p>
          <a:p>
            <a:pPr lvl="1"/>
            <a:r>
              <a:rPr lang="tr-TR" dirty="0" err="1" smtClean="0"/>
              <a:t>Assessment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desteği,</a:t>
            </a:r>
          </a:p>
          <a:p>
            <a:pPr lvl="1"/>
            <a:r>
              <a:rPr lang="tr-TR" dirty="0" err="1" smtClean="0"/>
              <a:t>psikometrik</a:t>
            </a:r>
            <a:r>
              <a:rPr lang="tr-TR" dirty="0" smtClean="0"/>
              <a:t> uygulamalar,</a:t>
            </a:r>
          </a:p>
          <a:p>
            <a:pPr lvl="1"/>
            <a:r>
              <a:rPr lang="tr-TR" dirty="0" smtClean="0"/>
              <a:t>kişilik envanterleri ve </a:t>
            </a:r>
          </a:p>
          <a:p>
            <a:pPr lvl="1"/>
            <a:r>
              <a:rPr lang="tr-TR" dirty="0" smtClean="0"/>
              <a:t>yetkinlik bazlı değerlendirmeler konusunda </a:t>
            </a:r>
          </a:p>
          <a:p>
            <a:pPr marL="450850" lvl="1" indent="6350">
              <a:buNone/>
            </a:pPr>
            <a:r>
              <a:rPr lang="tr-TR" dirty="0" smtClean="0">
                <a:solidFill>
                  <a:schemeClr val="tx1"/>
                </a:solidFill>
              </a:rPr>
              <a:t>kurumların ihtiyaçlarını en etkin şekilde karşılamayı amaçlıyor.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  <p:pic>
        <p:nvPicPr>
          <p:cNvPr id="11" name="Picture 11" descr="M:\MASTERS ANA\MASTERS\Masters İlan 2011\İlan İçin Resimler\part1\19-11\shutterstock_137314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328" y="4509120"/>
            <a:ext cx="1802160" cy="180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YBS - YAKLAŞIM BOYUTU SEÇİMİ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916832"/>
            <a:ext cx="9073008" cy="4391898"/>
          </a:xfrm>
        </p:spPr>
        <p:txBody>
          <a:bodyPr/>
          <a:lstStyle/>
          <a:p>
            <a:r>
              <a:rPr lang="tr-TR" dirty="0" smtClean="0"/>
              <a:t>YBS - Yaklaşım Boyutu Seçimi Envanteri</a:t>
            </a:r>
          </a:p>
          <a:p>
            <a:pPr lvl="1"/>
            <a:r>
              <a:rPr lang="tr-TR" dirty="0" smtClean="0"/>
              <a:t>Bireysel gelişimin planlanması</a:t>
            </a:r>
          </a:p>
          <a:p>
            <a:pPr lvl="1"/>
            <a:r>
              <a:rPr lang="tr-TR" dirty="0" smtClean="0"/>
              <a:t>Kariyer planı</a:t>
            </a:r>
          </a:p>
          <a:p>
            <a:pPr lvl="1"/>
            <a:r>
              <a:rPr lang="tr-TR" dirty="0" smtClean="0"/>
              <a:t>Ekip oluşturma</a:t>
            </a:r>
          </a:p>
          <a:p>
            <a:pPr lvl="1"/>
            <a:r>
              <a:rPr lang="tr-TR" dirty="0" smtClean="0"/>
              <a:t>Doğru pozisyonda görevlendirme…</a:t>
            </a:r>
          </a:p>
          <a:p>
            <a:pPr lvl="1">
              <a:buNone/>
            </a:pPr>
            <a:r>
              <a:rPr lang="tr-TR" dirty="0" smtClean="0">
                <a:solidFill>
                  <a:schemeClr val="tx1"/>
                </a:solidFill>
              </a:rPr>
              <a:t>gibi birçok amaçla kararlara destek veren bir araçtır.</a:t>
            </a:r>
          </a:p>
          <a:p>
            <a:r>
              <a:rPr lang="tr-TR" dirty="0" smtClean="0"/>
              <a:t>YBS, diğer envanterlerimizin tamamlayıcısı olarak dikkate alınabilecek niteliktedir.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  <p:pic>
        <p:nvPicPr>
          <p:cNvPr id="15361" name="Picture 1" descr="YBS log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1" y="320934"/>
            <a:ext cx="792088" cy="790613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M:\MASTERS ANA\MASTERS\Masters İlan 2011\İlan İçin Resimler\Masters Pano için resimler\shutterstock_112963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16" y="5456882"/>
            <a:ext cx="2718223" cy="99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YBS - YAKLAŞIM BOYUTU SEÇİMİ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700808"/>
            <a:ext cx="9073008" cy="4392488"/>
          </a:xfrm>
        </p:spPr>
        <p:txBody>
          <a:bodyPr/>
          <a:lstStyle/>
          <a:p>
            <a:r>
              <a:rPr lang="tr-TR" dirty="0" smtClean="0"/>
              <a:t>YBS - Yaklaşım Boyutu Seçimi Envanteri</a:t>
            </a:r>
          </a:p>
          <a:p>
            <a:pPr lvl="1"/>
            <a:r>
              <a:rPr lang="tr-TR" dirty="0" smtClean="0"/>
              <a:t>Davranış tercihlerini yansıtan 18 ifadeden oluşmaktadır ve bireyin her ifadeyi birden dörde kadar puanlaması istenmektedir</a:t>
            </a:r>
          </a:p>
          <a:p>
            <a:pPr marL="722313" lvl="1" indent="-265113"/>
            <a:r>
              <a:rPr lang="tr-TR" dirty="0" smtClean="0"/>
              <a:t>Tamamlanması yaklaşık 10 dakika kadar sürmektedir.</a:t>
            </a:r>
          </a:p>
          <a:p>
            <a:pPr lvl="1"/>
            <a:r>
              <a:rPr lang="tr-TR" dirty="0" smtClean="0"/>
              <a:t>Tamamlandıktan sonra anında PDF formatında rapor indirilebilmektedir.</a:t>
            </a:r>
          </a:p>
          <a:p>
            <a:pPr lvl="1"/>
            <a:r>
              <a:rPr lang="tr-TR" dirty="0" smtClean="0"/>
              <a:t>Envanteri dolduran çalışanın </a:t>
            </a:r>
            <a:r>
              <a:rPr lang="tr-TR" dirty="0" err="1" smtClean="0"/>
              <a:t>yanısıra</a:t>
            </a:r>
            <a:r>
              <a:rPr lang="tr-TR" dirty="0" smtClean="0"/>
              <a:t> firmanın İK biriminden yetki verilmiş bir yönetici de çalışanların raporlarını indirebilmektedir.</a:t>
            </a:r>
          </a:p>
          <a:p>
            <a:pPr lvl="1">
              <a:buNone/>
            </a:pP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  <p:pic>
        <p:nvPicPr>
          <p:cNvPr id="15361" name="Picture 1" descr="YBS log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1" y="320934"/>
            <a:ext cx="792088" cy="790613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M:\MASTERS ANA\MASTERS\Masters İlan 2011\İlan İçin Resimler\Masters Pano için resimler\shutterstock_112963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16" y="5456882"/>
            <a:ext cx="2718223" cy="99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 bwMode="auto">
          <a:xfrm>
            <a:off x="0" y="5013176"/>
            <a:ext cx="9906000" cy="93610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4" descr="C:\Users\ATES NOTEBOOK\Desktop\Pmetrica Yeni logo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700" y="266903"/>
            <a:ext cx="5400600" cy="1793945"/>
          </a:xfrm>
          <a:prstGeom prst="rect">
            <a:avLst/>
          </a:prstGeom>
          <a:noFill/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  <p:sp>
        <p:nvSpPr>
          <p:cNvPr id="9" name="8 Dikdörtgen"/>
          <p:cNvSpPr/>
          <p:nvPr/>
        </p:nvSpPr>
        <p:spPr bwMode="auto">
          <a:xfrm>
            <a:off x="0" y="6237312"/>
            <a:ext cx="9906000" cy="532152"/>
          </a:xfrm>
          <a:prstGeom prst="rect">
            <a:avLst/>
          </a:prstGeom>
          <a:solidFill>
            <a:srgbClr val="FFE8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32520" y="508518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n w="1905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KİŞİLİK VE YETKİNLİK ENVANTERLERİ,</a:t>
            </a:r>
          </a:p>
          <a:p>
            <a:pPr algn="ctr"/>
            <a:r>
              <a:rPr lang="tr-TR" b="1" dirty="0" smtClean="0">
                <a:ln w="1905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ÖLÇME VE DEĞERLENDİRMEDE YENİ BİR BAKIŞ AÇISI</a:t>
            </a:r>
            <a:endParaRPr lang="tr-TR" b="1" dirty="0">
              <a:ln w="1905"/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M:\Logo çalışmaları\MTI Group Logo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365584" y="6307648"/>
            <a:ext cx="432048" cy="4320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3" name="12 Metin kutusu"/>
          <p:cNvSpPr txBox="1"/>
          <p:nvPr/>
        </p:nvSpPr>
        <p:spPr>
          <a:xfrm>
            <a:off x="3464548" y="6218148"/>
            <a:ext cx="297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740000"/>
                </a:solidFill>
              </a:rPr>
              <a:t>www.</a:t>
            </a:r>
            <a:r>
              <a:rPr lang="tr-TR" b="1" dirty="0" err="1" smtClean="0">
                <a:solidFill>
                  <a:srgbClr val="740000"/>
                </a:solidFill>
              </a:rPr>
              <a:t>pmetrica</a:t>
            </a:r>
            <a:r>
              <a:rPr lang="tr-TR" b="1" dirty="0" smtClean="0">
                <a:solidFill>
                  <a:srgbClr val="740000"/>
                </a:solidFill>
              </a:rPr>
              <a:t>.com</a:t>
            </a:r>
            <a:endParaRPr lang="tr-TR" b="1" dirty="0">
              <a:solidFill>
                <a:srgbClr val="740000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2000672" y="2492896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İnönü Cad. Üçler </a:t>
            </a:r>
            <a:r>
              <a:rPr lang="tr-TR" b="1" dirty="0" err="1" smtClean="0"/>
              <a:t>Ap</a:t>
            </a:r>
            <a:r>
              <a:rPr lang="tr-TR" b="1" dirty="0" smtClean="0"/>
              <a:t>. No:12 D:5</a:t>
            </a:r>
          </a:p>
          <a:p>
            <a:pPr algn="ctr"/>
            <a:r>
              <a:rPr lang="tr-TR" b="1" dirty="0" err="1" smtClean="0"/>
              <a:t>Gümüşsuyu</a:t>
            </a:r>
            <a:r>
              <a:rPr lang="tr-TR" b="1" dirty="0" smtClean="0"/>
              <a:t>, Taksim 34437 İstanbul</a:t>
            </a:r>
          </a:p>
          <a:p>
            <a:pPr algn="ctr"/>
            <a:r>
              <a:rPr lang="tr-TR" b="1" dirty="0" smtClean="0"/>
              <a:t>Telefon : +90 212 293 83 45</a:t>
            </a:r>
            <a:br>
              <a:rPr lang="tr-TR" b="1" dirty="0" smtClean="0"/>
            </a:br>
            <a:r>
              <a:rPr lang="tr-TR" b="1" dirty="0" smtClean="0"/>
              <a:t>Faks : +90 212 243 07 38</a:t>
            </a:r>
            <a:br>
              <a:rPr lang="tr-TR" b="1" dirty="0" smtClean="0"/>
            </a:br>
            <a:r>
              <a:rPr lang="tr-TR" b="1" dirty="0" err="1" smtClean="0"/>
              <a:t>Email</a:t>
            </a:r>
            <a:r>
              <a:rPr lang="tr-TR" b="1" dirty="0" smtClean="0"/>
              <a:t> : </a:t>
            </a:r>
            <a:r>
              <a:rPr lang="tr-TR" b="1" dirty="0" err="1" smtClean="0"/>
              <a:t>info</a:t>
            </a:r>
            <a:r>
              <a:rPr lang="tr-TR" b="1" dirty="0" smtClean="0"/>
              <a:t>@</a:t>
            </a:r>
            <a:r>
              <a:rPr lang="tr-TR" b="1" dirty="0" err="1" smtClean="0"/>
              <a:t>pmetrica</a:t>
            </a:r>
            <a:r>
              <a:rPr lang="tr-TR" b="1" dirty="0" smtClean="0"/>
              <a:t>.com</a:t>
            </a:r>
            <a:endParaRPr lang="tr-T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FARKLI BİR YAKLAŞIM…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04528" y="1988840"/>
            <a:ext cx="8280920" cy="4175874"/>
          </a:xfrm>
        </p:spPr>
        <p:txBody>
          <a:bodyPr/>
          <a:lstStyle/>
          <a:p>
            <a:r>
              <a:rPr lang="tr-TR" b="1" i="1" dirty="0" smtClean="0"/>
              <a:t>P</a:t>
            </a:r>
            <a:r>
              <a:rPr lang="tr-TR" b="1" dirty="0" smtClean="0"/>
              <a:t>.</a:t>
            </a:r>
            <a:r>
              <a:rPr lang="tr-TR" b="1" dirty="0" err="1" smtClean="0"/>
              <a:t>metrica</a:t>
            </a:r>
            <a:r>
              <a:rPr lang="tr-TR" dirty="0" smtClean="0"/>
              <a:t> </a:t>
            </a:r>
            <a:r>
              <a:rPr lang="tr-TR" dirty="0" err="1" smtClean="0"/>
              <a:t>psikometrik</a:t>
            </a:r>
            <a:r>
              <a:rPr lang="tr-TR" dirty="0" smtClean="0"/>
              <a:t> ölçme ve değerlendirmeye çok farklı bir yaklaşım getiriyor;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b="1" i="1" dirty="0" smtClean="0"/>
              <a:t>P</a:t>
            </a:r>
            <a:r>
              <a:rPr lang="tr-TR" b="1" dirty="0" smtClean="0"/>
              <a:t>.</a:t>
            </a:r>
            <a:r>
              <a:rPr lang="tr-TR" b="1" dirty="0" err="1" smtClean="0"/>
              <a:t>metrica</a:t>
            </a:r>
            <a:r>
              <a:rPr lang="tr-TR" dirty="0" smtClean="0"/>
              <a:t>, sunduğu envanterlerin raporlarını </a:t>
            </a:r>
          </a:p>
          <a:p>
            <a:pPr lvl="1"/>
            <a:r>
              <a:rPr lang="tr-TR" dirty="0" smtClean="0"/>
              <a:t>gerekli ve yeteri kadar bilgiyi taşıyan, </a:t>
            </a:r>
          </a:p>
          <a:p>
            <a:pPr lvl="1"/>
            <a:r>
              <a:rPr lang="tr-TR" dirty="0" smtClean="0"/>
              <a:t>zaman kaybı yaşatmadan karar alınmasını </a:t>
            </a:r>
            <a:r>
              <a:rPr lang="tr-TR" dirty="0" smtClean="0"/>
              <a:t>sağlayan</a:t>
            </a:r>
          </a:p>
          <a:p>
            <a:pPr lvl="1">
              <a:buNone/>
            </a:pPr>
            <a:r>
              <a:rPr lang="tr-TR" dirty="0" smtClean="0">
                <a:solidFill>
                  <a:schemeClr val="tx1"/>
                </a:solidFill>
              </a:rPr>
              <a:t>nitelikte </a:t>
            </a:r>
            <a:r>
              <a:rPr lang="tr-TR" dirty="0" smtClean="0">
                <a:solidFill>
                  <a:schemeClr val="tx1"/>
                </a:solidFill>
              </a:rPr>
              <a:t>oluşturuyor.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pic>
        <p:nvPicPr>
          <p:cNvPr id="5" name="Picture 2" descr="http://torontoimc.com/report_img_two.png"/>
          <p:cNvPicPr>
            <a:picLocks noChangeAspect="1" noChangeArrowheads="1"/>
          </p:cNvPicPr>
          <p:nvPr/>
        </p:nvPicPr>
        <p:blipFill>
          <a:blip r:embed="rId2" cstate="print"/>
          <a:srcRect t="12531" b="10689"/>
          <a:stretch>
            <a:fillRect/>
          </a:stretch>
        </p:blipFill>
        <p:spPr bwMode="auto">
          <a:xfrm>
            <a:off x="6969224" y="4581128"/>
            <a:ext cx="243840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:\MASTERS ANA\MASTERS\Masters İlan 2011\İlan İçin Resimler\part1\08-11\shutterstock_94092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29" y="2492896"/>
            <a:ext cx="4330299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2132856"/>
            <a:ext cx="9073008" cy="4175874"/>
          </a:xfrm>
        </p:spPr>
        <p:txBody>
          <a:bodyPr/>
          <a:lstStyle/>
          <a:p>
            <a:r>
              <a:rPr lang="tr-TR" b="1" i="1" dirty="0" smtClean="0"/>
              <a:t>P</a:t>
            </a:r>
            <a:r>
              <a:rPr lang="tr-TR" b="1" dirty="0" smtClean="0"/>
              <a:t>.</a:t>
            </a:r>
            <a:r>
              <a:rPr lang="tr-TR" b="1" dirty="0" err="1" smtClean="0"/>
              <a:t>metrica</a:t>
            </a:r>
            <a:r>
              <a:rPr lang="tr-TR" dirty="0" smtClean="0"/>
              <a:t>, kurumların insan kaynakları birimlerine her seviyede </a:t>
            </a:r>
          </a:p>
          <a:p>
            <a:pPr lvl="1"/>
            <a:r>
              <a:rPr lang="tr-TR" dirty="0" smtClean="0"/>
              <a:t>eleman alımlarında, </a:t>
            </a:r>
          </a:p>
          <a:p>
            <a:pPr lvl="1"/>
            <a:r>
              <a:rPr lang="tr-TR" dirty="0" smtClean="0"/>
              <a:t>terfilerde </a:t>
            </a:r>
          </a:p>
          <a:p>
            <a:pPr lvl="1"/>
            <a:r>
              <a:rPr lang="tr-TR" dirty="0" smtClean="0"/>
              <a:t>görevlendirmelerde </a:t>
            </a:r>
          </a:p>
          <a:p>
            <a:pPr lvl="1"/>
            <a:r>
              <a:rPr lang="tr-TR" dirty="0" smtClean="0"/>
              <a:t>yetkinlik bazlı seçme ve yerleştirme amaçlı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b="1" dirty="0" smtClean="0"/>
              <a:t>‘</a:t>
            </a:r>
            <a:r>
              <a:rPr lang="tr-TR" b="1" dirty="0" err="1" smtClean="0"/>
              <a:t>Assessment</a:t>
            </a:r>
            <a:r>
              <a:rPr lang="tr-TR" b="1" dirty="0" smtClean="0"/>
              <a:t> </a:t>
            </a:r>
            <a:r>
              <a:rPr lang="tr-TR" b="1" dirty="0" err="1" smtClean="0"/>
              <a:t>Center</a:t>
            </a:r>
            <a:r>
              <a:rPr lang="tr-TR" b="1" dirty="0" smtClean="0"/>
              <a:t>’</a:t>
            </a:r>
            <a:r>
              <a:rPr lang="tr-TR" dirty="0" smtClean="0"/>
              <a:t> desteği sunuyor.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pic>
        <p:nvPicPr>
          <p:cNvPr id="59394" name="Picture 2" descr="M:\MASTERS ANA\Pmetrica Broşür\Pmetrica Broşür DIŞ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90600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496" y="1772816"/>
            <a:ext cx="9289032" cy="4535914"/>
          </a:xfrm>
        </p:spPr>
        <p:txBody>
          <a:bodyPr/>
          <a:lstStyle/>
          <a:p>
            <a:r>
              <a:rPr lang="tr-TR" b="1" i="1" dirty="0" smtClean="0"/>
              <a:t>P</a:t>
            </a:r>
            <a:r>
              <a:rPr lang="tr-TR" b="1" dirty="0" smtClean="0"/>
              <a:t>.</a:t>
            </a:r>
            <a:r>
              <a:rPr lang="tr-TR" b="1" dirty="0" err="1" smtClean="0"/>
              <a:t>metrica</a:t>
            </a:r>
            <a:r>
              <a:rPr lang="tr-TR" b="1" dirty="0" smtClean="0"/>
              <a:t> </a:t>
            </a:r>
            <a:r>
              <a:rPr lang="tr-TR" b="1" dirty="0" err="1" smtClean="0"/>
              <a:t>Assessment</a:t>
            </a:r>
            <a:r>
              <a:rPr lang="tr-TR" b="1" dirty="0" smtClean="0"/>
              <a:t> </a:t>
            </a:r>
            <a:r>
              <a:rPr lang="tr-TR" b="1" dirty="0" err="1" smtClean="0"/>
              <a:t>Center</a:t>
            </a:r>
            <a:r>
              <a:rPr lang="tr-TR" b="1" dirty="0" smtClean="0"/>
              <a:t> </a:t>
            </a:r>
            <a:r>
              <a:rPr lang="tr-TR" dirty="0" smtClean="0"/>
              <a:t>kurumun ihtiyacı olan “doğru insanı” bulmak için kurumla birlikte çalışarak en güçlü desteği veriyor.</a:t>
            </a:r>
          </a:p>
          <a:p>
            <a:pPr>
              <a:spcAft>
                <a:spcPts val="600"/>
              </a:spcAft>
            </a:pPr>
            <a:r>
              <a:rPr lang="tr-TR" dirty="0" smtClean="0"/>
              <a:t>“Doğru”yu bulmak için adayların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kurumca belirlenen ve aranan yetkinlikleri, 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iletişim yetenekleri,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stres altında verimli çalışma kapasiteleri,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ekip içi uyumları, 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karar alma ve uygulama becerisi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liderlik vasıfları</a:t>
            </a:r>
          </a:p>
          <a:p>
            <a:pPr lvl="1">
              <a:spcAft>
                <a:spcPts val="600"/>
              </a:spcAft>
              <a:buNone/>
            </a:pPr>
            <a:r>
              <a:rPr lang="tr-TR" dirty="0" smtClean="0">
                <a:solidFill>
                  <a:schemeClr val="tx1"/>
                </a:solidFill>
              </a:rPr>
              <a:t>bilimselliği kanıtlanmış uygulamalarla ölçümleniyor, değerlendiriliyor.</a:t>
            </a:r>
          </a:p>
          <a:p>
            <a:pPr lvl="1"/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pic>
        <p:nvPicPr>
          <p:cNvPr id="59394" name="Picture 2" descr="M:\MASTERS ANA\Pmetrica Broşür\Pmetrica Broşür DIŞ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1440160"/>
          </a:xfrm>
          <a:prstGeom prst="rect">
            <a:avLst/>
          </a:prstGeom>
          <a:noFill/>
        </p:spPr>
      </p:pic>
      <p:pic>
        <p:nvPicPr>
          <p:cNvPr id="5" name="Picture 3" descr="M:\MASTERS ANA\MASTERS\Masters İlan 2011\İlan İçin Resimler\part2\28-11\shutterstock_109648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56" y="3212976"/>
            <a:ext cx="2236440" cy="190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:\MASTERS ANA\MASTERS\Masters İlan 2011\İlan İçin Resimler\part1\12-11\shutterstock_66477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5368" y="5733256"/>
            <a:ext cx="1450576" cy="725288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2480" y="1772816"/>
            <a:ext cx="9433048" cy="4392488"/>
          </a:xfrm>
        </p:spPr>
        <p:txBody>
          <a:bodyPr/>
          <a:lstStyle/>
          <a:p>
            <a:r>
              <a:rPr lang="tr-TR" b="1" i="1" dirty="0" smtClean="0"/>
              <a:t>P</a:t>
            </a:r>
            <a:r>
              <a:rPr lang="tr-TR" b="1" dirty="0" smtClean="0"/>
              <a:t>.</a:t>
            </a:r>
            <a:r>
              <a:rPr lang="tr-TR" b="1" dirty="0" err="1" smtClean="0"/>
              <a:t>metrica</a:t>
            </a:r>
            <a:r>
              <a:rPr lang="tr-TR" b="1" dirty="0" smtClean="0"/>
              <a:t> </a:t>
            </a:r>
            <a:r>
              <a:rPr lang="tr-TR" b="1" dirty="0" err="1" smtClean="0"/>
              <a:t>Assessment</a:t>
            </a:r>
            <a:r>
              <a:rPr lang="tr-TR" b="1" dirty="0" smtClean="0"/>
              <a:t> </a:t>
            </a:r>
            <a:r>
              <a:rPr lang="tr-TR" b="1" dirty="0" err="1" smtClean="0"/>
              <a:t>Center’</a:t>
            </a:r>
            <a:r>
              <a:rPr lang="tr-TR" dirty="0" err="1" smtClean="0"/>
              <a:t>da</a:t>
            </a:r>
            <a:r>
              <a:rPr lang="tr-TR" b="1" dirty="0" smtClean="0"/>
              <a:t> </a:t>
            </a:r>
            <a:r>
              <a:rPr lang="tr-TR" dirty="0" smtClean="0"/>
              <a:t>çok yönlü uygulamalarla;</a:t>
            </a:r>
          </a:p>
          <a:p>
            <a:pPr lvl="1"/>
            <a:r>
              <a:rPr lang="tr-TR" sz="2400" dirty="0" smtClean="0"/>
              <a:t>Kişilerin </a:t>
            </a:r>
            <a:r>
              <a:rPr lang="tr-TR" sz="2400" b="1" dirty="0" smtClean="0"/>
              <a:t>bireysel sunumlarıyla</a:t>
            </a:r>
            <a:r>
              <a:rPr lang="tr-TR" sz="2400" dirty="0" smtClean="0"/>
              <a:t>, kendi </a:t>
            </a:r>
            <a:r>
              <a:rPr lang="tr-TR" sz="2400" dirty="0" err="1" smtClean="0"/>
              <a:t>farkındalıklarının</a:t>
            </a:r>
            <a:r>
              <a:rPr lang="tr-TR" sz="2400" dirty="0" smtClean="0"/>
              <a:t> ve bunu doğru şekilde ifade etmelerinin analizi yapılıyor… </a:t>
            </a:r>
            <a:endParaRPr lang="tr-TR" sz="2000" dirty="0" smtClean="0"/>
          </a:p>
          <a:p>
            <a:pPr lvl="1"/>
            <a:r>
              <a:rPr lang="tr-TR" sz="2400" dirty="0" smtClean="0"/>
              <a:t>Kuruma  </a:t>
            </a:r>
            <a:r>
              <a:rPr lang="tr-TR" sz="2400" b="1" dirty="0" smtClean="0"/>
              <a:t>özel hazırlanan vaka</a:t>
            </a:r>
            <a:r>
              <a:rPr lang="tr-TR" sz="2400" dirty="0" smtClean="0"/>
              <a:t> çalışmalarıyla kişilerin fikirlerini  sunma şekilleri, liderlik tarzları, empati yetenekleri, öngörü boyutları gözlemleniyor ve değerlendiriliyor...</a:t>
            </a:r>
            <a:endParaRPr lang="tr-TR" sz="2000" dirty="0" smtClean="0"/>
          </a:p>
          <a:p>
            <a:pPr lvl="1"/>
            <a:r>
              <a:rPr lang="tr-TR" sz="2400" b="1" dirty="0" smtClean="0"/>
              <a:t>Rol oyunuyla</a:t>
            </a:r>
            <a:r>
              <a:rPr lang="tr-TR" sz="2400" dirty="0" smtClean="0"/>
              <a:t> kişinin çözüm sürecini nasıl yönettiği, </a:t>
            </a:r>
            <a:r>
              <a:rPr lang="tr-TR" sz="2400" dirty="0" err="1" smtClean="0"/>
              <a:t>proaktif</a:t>
            </a:r>
            <a:r>
              <a:rPr lang="tr-TR" sz="2400" dirty="0" smtClean="0"/>
              <a:t> yaklaşım boyutu ve hedeflerle ilerleme yapısı analiz ediliyor…  </a:t>
            </a:r>
            <a:endParaRPr lang="tr-TR" sz="2000" dirty="0" smtClean="0"/>
          </a:p>
          <a:p>
            <a:pPr lvl="1"/>
            <a:r>
              <a:rPr lang="tr-TR" sz="2400" b="1" dirty="0" smtClean="0"/>
              <a:t>Kişilik ve yetkinlik testleriyle</a:t>
            </a:r>
            <a:r>
              <a:rPr lang="tr-TR" sz="2400" dirty="0" smtClean="0"/>
              <a:t> pozisyonun gerektirdiği yetkinliklerle davranışsal yaklaşımlar ölçülüyor…</a:t>
            </a:r>
            <a:endParaRPr lang="tr-TR" sz="2000" dirty="0" smtClean="0"/>
          </a:p>
          <a:p>
            <a:pPr lvl="1"/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pic>
        <p:nvPicPr>
          <p:cNvPr id="59394" name="Picture 2" descr="M:\MASTERS ANA\Pmetrica Broşür\Pmetrica Broşür DIŞ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90600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2480" y="1772816"/>
            <a:ext cx="9433048" cy="45359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r-TR" dirty="0" smtClean="0"/>
              <a:t>İstenen yetkinliklere bağlı olarak geliştirilen ve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Sektör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İşkolu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Kurum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Pozisyon</a:t>
            </a:r>
          </a:p>
          <a:p>
            <a:pPr lvl="1">
              <a:spcAft>
                <a:spcPts val="600"/>
              </a:spcAft>
              <a:buNone/>
            </a:pPr>
            <a:r>
              <a:rPr lang="tr-TR" dirty="0" smtClean="0">
                <a:solidFill>
                  <a:schemeClr val="tx1"/>
                </a:solidFill>
              </a:rPr>
              <a:t>yapısına uygun olarak özelleştirilmiş</a:t>
            </a:r>
            <a:endParaRPr lang="tr-TR" dirty="0" smtClean="0"/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740000"/>
                </a:solidFill>
              </a:rPr>
              <a:t>envanterlerin, </a:t>
            </a:r>
          </a:p>
          <a:p>
            <a:pPr lvl="1">
              <a:spcAft>
                <a:spcPts val="600"/>
              </a:spcAft>
            </a:pPr>
            <a:r>
              <a:rPr lang="tr-TR" dirty="0" err="1" smtClean="0">
                <a:solidFill>
                  <a:srgbClr val="740000"/>
                </a:solidFill>
              </a:rPr>
              <a:t>psikometrik</a:t>
            </a:r>
            <a:r>
              <a:rPr lang="tr-TR" dirty="0" smtClean="0">
                <a:solidFill>
                  <a:srgbClr val="740000"/>
                </a:solidFill>
              </a:rPr>
              <a:t> testlerin, </a:t>
            </a:r>
          </a:p>
          <a:p>
            <a:pPr lvl="1">
              <a:spcAft>
                <a:spcPts val="600"/>
              </a:spcAft>
            </a:pPr>
            <a:r>
              <a:rPr lang="tr-TR" dirty="0" smtClean="0">
                <a:solidFill>
                  <a:srgbClr val="740000"/>
                </a:solidFill>
              </a:rPr>
              <a:t>senaryoların kullanıldığı</a:t>
            </a:r>
          </a:p>
          <a:p>
            <a:pPr marL="442913" lvl="1" indent="6350">
              <a:spcAft>
                <a:spcPts val="600"/>
              </a:spcAft>
              <a:buNone/>
            </a:pPr>
            <a:r>
              <a:rPr lang="tr-TR" b="1" dirty="0" smtClean="0">
                <a:solidFill>
                  <a:schemeClr val="tx1"/>
                </a:solidFill>
              </a:rPr>
              <a:t>‘</a:t>
            </a:r>
            <a:r>
              <a:rPr lang="tr-TR" b="1" dirty="0" err="1" smtClean="0">
                <a:solidFill>
                  <a:schemeClr val="tx1"/>
                </a:solidFill>
              </a:rPr>
              <a:t>Assessment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Center</a:t>
            </a:r>
            <a:r>
              <a:rPr lang="tr-TR" b="1" dirty="0" smtClean="0">
                <a:solidFill>
                  <a:schemeClr val="tx1"/>
                </a:solidFill>
              </a:rPr>
              <a:t>’</a:t>
            </a:r>
            <a:r>
              <a:rPr lang="tr-TR" dirty="0" smtClean="0">
                <a:solidFill>
                  <a:schemeClr val="tx1"/>
                </a:solidFill>
              </a:rPr>
              <a:t> çalışmaları uzman danışmanlar tarafından değerlendirilip raporlanıyor.</a:t>
            </a:r>
          </a:p>
          <a:p>
            <a:pPr lvl="1"/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pic>
        <p:nvPicPr>
          <p:cNvPr id="59394" name="Picture 2" descr="M:\MASTERS ANA\Pmetrica Broşür\Pmetrica Broşür DIŞ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906000" cy="1440160"/>
          </a:xfrm>
          <a:prstGeom prst="rect">
            <a:avLst/>
          </a:prstGeom>
          <a:noFill/>
        </p:spPr>
      </p:pic>
      <p:pic>
        <p:nvPicPr>
          <p:cNvPr id="5" name="Picture 2" descr="M:\MASTERS ANA\MASTERS\Masters İlan 2011\İlan İçin Resimler\part2\01-12\shutterstock_103164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1232" y="3068960"/>
            <a:ext cx="2286902" cy="171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apo_consultanc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216" y="4869160"/>
            <a:ext cx="2601219" cy="177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ÜRÜNLER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P</a:t>
            </a:r>
            <a:r>
              <a:rPr lang="tr-TR" dirty="0" smtClean="0"/>
              <a:t>.</a:t>
            </a:r>
            <a:r>
              <a:rPr lang="tr-TR" dirty="0" err="1" smtClean="0"/>
              <a:t>metrica</a:t>
            </a:r>
            <a:r>
              <a:rPr lang="tr-TR" dirty="0" smtClean="0"/>
              <a:t> kurumların ihtiyacını karşılayacak ürünleri kendi geliştirecek esnekliğe sahip.</a:t>
            </a:r>
          </a:p>
          <a:p>
            <a:r>
              <a:rPr lang="tr-TR" i="1" dirty="0" smtClean="0"/>
              <a:t>P</a:t>
            </a:r>
            <a:r>
              <a:rPr lang="tr-TR" dirty="0" smtClean="0"/>
              <a:t>.</a:t>
            </a:r>
            <a:r>
              <a:rPr lang="tr-TR" dirty="0" err="1" smtClean="0"/>
              <a:t>metrica</a:t>
            </a:r>
            <a:r>
              <a:rPr lang="tr-TR" dirty="0" smtClean="0"/>
              <a:t>, tüm dünyada yaygın olarak kullanılan ve güvenilir sonuçlar veren MBTI, DISC, TK, LIFO, FIRO gibi çeşitli envanter ve yetkinlik testlerinin teori ve pratik yaklaşımlarını temel alan ancak</a:t>
            </a:r>
          </a:p>
          <a:p>
            <a:pPr lvl="1"/>
            <a:r>
              <a:rPr lang="tr-TR" dirty="0" smtClean="0"/>
              <a:t>Ülkemiz kültür ve sosyal çevre oluşumlarına göre geliştirilmiş</a:t>
            </a:r>
          </a:p>
          <a:p>
            <a:pPr lvl="1"/>
            <a:r>
              <a:rPr lang="tr-TR" dirty="0" smtClean="0"/>
              <a:t>Geçerliliği ve tutarlılığı kontrol gruplarında test edilmiş</a:t>
            </a:r>
          </a:p>
          <a:p>
            <a:pPr lvl="1"/>
            <a:r>
              <a:rPr lang="tr-TR" dirty="0" err="1" smtClean="0"/>
              <a:t>Herbiri</a:t>
            </a:r>
            <a:r>
              <a:rPr lang="tr-TR" dirty="0" smtClean="0"/>
              <a:t> 10 yılı aşkın süredir yüzlerce kez uygulanmış</a:t>
            </a:r>
          </a:p>
          <a:p>
            <a:pPr lvl="1">
              <a:buNone/>
            </a:pPr>
            <a:r>
              <a:rPr lang="tr-TR" dirty="0" smtClean="0">
                <a:solidFill>
                  <a:schemeClr val="tx1"/>
                </a:solidFill>
              </a:rPr>
              <a:t>kendi envanterlerini kullanmakta.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 </a:t>
            </a:r>
            <a:fld id="{033B1BCD-399F-4648-83F9-B0A095653506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33289</TotalTime>
  <Words>1479</Words>
  <Application>Microsoft Office PowerPoint</Application>
  <PresentationFormat>A4 Kağıt (210x297 mm)</PresentationFormat>
  <Paragraphs>229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32</vt:i4>
      </vt:variant>
    </vt:vector>
  </HeadingPairs>
  <TitlesOfParts>
    <vt:vector size="34" baseType="lpstr">
      <vt:lpstr>4_Default Design</vt:lpstr>
      <vt:lpstr>5_Default Design</vt:lpstr>
      <vt:lpstr>Slayt 1</vt:lpstr>
      <vt:lpstr>ONLINE ORTAMA TAŞINAN DENEYİM…</vt:lpstr>
      <vt:lpstr>KURUMLARA GÜÇLÜ BİR KATKI…</vt:lpstr>
      <vt:lpstr>FARKLI BİR YAKLAŞIM…</vt:lpstr>
      <vt:lpstr>Slayt 5</vt:lpstr>
      <vt:lpstr>Slayt 6</vt:lpstr>
      <vt:lpstr>Slayt 7</vt:lpstr>
      <vt:lpstr>Slayt 8</vt:lpstr>
      <vt:lpstr>ÜRÜNLER</vt:lpstr>
      <vt:lpstr>ÜRÜNLER</vt:lpstr>
      <vt:lpstr>Slayt 11</vt:lpstr>
      <vt:lpstr>RAM-RELATIONSHIP ACCEPTANCE MEASUREMENT RAM-"İLİŞKİLERDE KABUL ARALIĞI ÖLÇÜMÜ"</vt:lpstr>
      <vt:lpstr>RAM-RELATIONSHIP ACCEPTANCE MEASUREMENT RAM-"İLİŞKİLERDE KABUL ARALIĞI ÖLÇÜMÜ"</vt:lpstr>
      <vt:lpstr>RAM-RELATIONSHIP ACCEPTANCE MEASUREMENT RAM-"İLİŞKİLERDE KABUL ARALIĞI ÖLÇÜMÜ"</vt:lpstr>
      <vt:lpstr>RAM-RELATIONSHIP ACCEPTANCE MEASUREMENT RAM-"İLİŞKİLERDE KABUL ARALIĞI ÖLÇÜMÜ"</vt:lpstr>
      <vt:lpstr>RAM-RELATIONSHIP ACCEPTANCE MEASUREMENT RAM-"İLİŞKİLERDE KABUL ARALIĞI ÖLÇÜMÜ"</vt:lpstr>
      <vt:lpstr>Slayt 17</vt:lpstr>
      <vt:lpstr>LSI - LEADERSHIP STYLE INVENTORY LSI - "LİDERLİK STİLİ ENVANTERİ"</vt:lpstr>
      <vt:lpstr>LSI - LEADERSHIP STYLE INVENTORY LSI - "LİDERLİK STİLİ ENVANTERİ"</vt:lpstr>
      <vt:lpstr>LSI - LEADERSHIP STYLE INVENTORY LSI - "LİDERLİK STİLİ ENVANTERİ"</vt:lpstr>
      <vt:lpstr>LSI - LEADERSHIP STYLE INVENTORY LSI - "LİDERLİK STİLİ ENVANTERİ"</vt:lpstr>
      <vt:lpstr>Slayt 22</vt:lpstr>
      <vt:lpstr>CPT - COLORS PERSONALITY TEST CPT - "COLORS KİŞİLİK TESTİ"</vt:lpstr>
      <vt:lpstr>CPT - COLORS PERSONALITY TEST CPT - "COLORS KİŞİLİK TESTİ"</vt:lpstr>
      <vt:lpstr>CPT - COLORS PERSONALITY TEST CPT - "COLORS KİŞİLİK TESTİ"</vt:lpstr>
      <vt:lpstr>CPT - COLORS PERSONALITY TEST CPT - "COLORS KİŞİLİK TESTİ"</vt:lpstr>
      <vt:lpstr>Slayt 27</vt:lpstr>
      <vt:lpstr>YBS - YAKLAŞIM BOYUTU SEÇİMİ</vt:lpstr>
      <vt:lpstr>YBS - YAKLAŞIM BOYUTU SEÇİMİ</vt:lpstr>
      <vt:lpstr>YBS - YAKLAŞIM BOYUTU SEÇİMİ</vt:lpstr>
      <vt:lpstr>YBS - YAKLAŞIM BOYUTU SEÇİMİ</vt:lpstr>
      <vt:lpstr>Slayt 32</vt:lpstr>
    </vt:vector>
  </TitlesOfParts>
  <Company>CONGAR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AKANSEL</dc:creator>
  <cp:lastModifiedBy>ATES NOTEBOOK</cp:lastModifiedBy>
  <cp:revision>584</cp:revision>
  <cp:lastPrinted>2000-02-08T12:48:21Z</cp:lastPrinted>
  <dcterms:created xsi:type="dcterms:W3CDTF">1999-10-28T18:48:56Z</dcterms:created>
  <dcterms:modified xsi:type="dcterms:W3CDTF">2014-05-16T02:55:11Z</dcterms:modified>
</cp:coreProperties>
</file>